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256" r:id="rId2"/>
    <p:sldId id="306" r:id="rId3"/>
    <p:sldId id="305" r:id="rId4"/>
    <p:sldId id="313" r:id="rId5"/>
    <p:sldId id="314" r:id="rId6"/>
    <p:sldId id="315" r:id="rId7"/>
    <p:sldId id="316" r:id="rId8"/>
    <p:sldId id="317" r:id="rId9"/>
    <p:sldId id="259" r:id="rId10"/>
    <p:sldId id="261" r:id="rId11"/>
    <p:sldId id="299" r:id="rId12"/>
    <p:sldId id="262" r:id="rId13"/>
    <p:sldId id="30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308" r:id="rId26"/>
    <p:sldId id="277" r:id="rId27"/>
    <p:sldId id="278" r:id="rId28"/>
    <p:sldId id="309" r:id="rId29"/>
    <p:sldId id="280" r:id="rId30"/>
    <p:sldId id="281" r:id="rId31"/>
    <p:sldId id="310" r:id="rId32"/>
    <p:sldId id="284" r:id="rId33"/>
    <p:sldId id="285" r:id="rId34"/>
    <p:sldId id="286" r:id="rId35"/>
    <p:sldId id="287" r:id="rId36"/>
    <p:sldId id="288" r:id="rId37"/>
    <p:sldId id="311" r:id="rId38"/>
    <p:sldId id="289" r:id="rId39"/>
    <p:sldId id="300" r:id="rId40"/>
    <p:sldId id="301" r:id="rId41"/>
    <p:sldId id="327" r:id="rId42"/>
    <p:sldId id="290" r:id="rId43"/>
    <p:sldId id="302" r:id="rId44"/>
    <p:sldId id="303" r:id="rId45"/>
    <p:sldId id="330" r:id="rId46"/>
    <p:sldId id="291" r:id="rId47"/>
    <p:sldId id="292" r:id="rId48"/>
    <p:sldId id="293" r:id="rId49"/>
    <p:sldId id="294" r:id="rId50"/>
    <p:sldId id="295" r:id="rId51"/>
    <p:sldId id="312" r:id="rId52"/>
    <p:sldId id="296" r:id="rId53"/>
    <p:sldId id="328" r:id="rId54"/>
    <p:sldId id="329" r:id="rId55"/>
    <p:sldId id="318" r:id="rId56"/>
    <p:sldId id="319" r:id="rId57"/>
    <p:sldId id="320" r:id="rId58"/>
    <p:sldId id="321" r:id="rId59"/>
    <p:sldId id="331" r:id="rId60"/>
    <p:sldId id="322" r:id="rId61"/>
    <p:sldId id="323" r:id="rId62"/>
    <p:sldId id="326" r:id="rId63"/>
    <p:sldId id="324" r:id="rId64"/>
    <p:sldId id="332" r:id="rId6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505E3EF-67EA-436B-97B2-0124C06EBD24}"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E1B77-5A7A-49B3-A410-7E56C145F66B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F3F4A-B8DF-F54A-863C-E0E1E0525273}" type="slidenum">
              <a:rPr lang="tr-TR" smtClean="0"/>
              <a:t>55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9F4C-7A30-42BE-AFF4-F18E6A31A915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9B0D-4599-4803-8C87-75E5DB11D3B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uptodate.com/contents/lenalidomide-drug-information?search=relaps%20refrakter%20miyelom&amp;topicRef=121127&amp;source=see_link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dexamethasone-drug-information?search=relaps%20refrakter%20miyelom&amp;topicRef=121127&amp;source=see_li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elranatamab-drug-information?search=relapse%20refracted%20multiple%20myeloma&amp;topicRef=131449&amp;source=see_link" TargetMode="External"/><Relationship Id="rId2" Type="http://schemas.openxmlformats.org/officeDocument/2006/relationships/hyperlink" Target="https://www.uptodate.com/contents/teclistamab-drug-information?search=relapse%20refracted%20multiple%20myeloma&amp;topicRef=131449&amp;source=see_lin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0645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Relaps</a:t>
            </a:r>
            <a:r>
              <a:rPr lang="tr-TR" sz="3600" b="1" dirty="0" smtClean="0"/>
              <a:t> ve </a:t>
            </a:r>
            <a:r>
              <a:rPr lang="tr-TR" sz="3600" b="1" dirty="0" err="1" smtClean="0"/>
              <a:t>Refrakter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Miyelom</a:t>
            </a:r>
            <a:r>
              <a:rPr lang="tr-TR" sz="3600" b="1" dirty="0" smtClean="0"/>
              <a:t> Tedavisi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r-TR" dirty="0" smtClean="0"/>
              <a:t>Dr. Vehbi DEMİRCAN</a:t>
            </a:r>
          </a:p>
          <a:p>
            <a:r>
              <a:rPr lang="tr-TR" dirty="0" smtClean="0"/>
              <a:t>Dicle Üniversitesi Tıp Fakültesi Hematoloji Kliniği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614907" y="596054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dirty="0" smtClean="0"/>
              <a:t>28.06.2025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24" y="782034"/>
            <a:ext cx="7411916" cy="587917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277707" y="2780649"/>
            <a:ext cx="53984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Bu algoritma, birinci veya ikinci </a:t>
            </a:r>
            <a:r>
              <a:rPr lang="tr-TR" sz="1600" dirty="0" err="1"/>
              <a:t>relapsı</a:t>
            </a:r>
            <a:r>
              <a:rPr lang="tr-TR" sz="1600" dirty="0"/>
              <a:t> olan çoğu hastada sistemik tedaviyi seçme </a:t>
            </a:r>
            <a:r>
              <a:rPr lang="tr-TR" sz="1600" dirty="0" smtClean="0"/>
              <a:t>yaklaşımını </a:t>
            </a:r>
            <a:r>
              <a:rPr lang="tr-TR" sz="1600" dirty="0"/>
              <a:t>göstermektedir.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Başka rejimlerle başka yaklaşımlar gösterilebilir.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Bir rejimin seçiminde, </a:t>
            </a:r>
            <a:r>
              <a:rPr lang="tr-TR" sz="1600" dirty="0"/>
              <a:t>beklenen </a:t>
            </a:r>
            <a:r>
              <a:rPr lang="tr-TR" sz="1600" dirty="0" err="1" smtClean="0"/>
              <a:t>toksisiteler</a:t>
            </a:r>
            <a:r>
              <a:rPr lang="tr-TR" sz="1600" dirty="0" smtClean="0"/>
              <a:t>, </a:t>
            </a:r>
            <a:r>
              <a:rPr lang="tr-TR" sz="1600" dirty="0"/>
              <a:t>eşlik eden </a:t>
            </a:r>
            <a:r>
              <a:rPr lang="tr-TR" sz="1600" dirty="0" smtClean="0"/>
              <a:t>hastalıklar, </a:t>
            </a:r>
            <a:r>
              <a:rPr lang="tr-TR" sz="1600" dirty="0"/>
              <a:t>ilaca </a:t>
            </a:r>
            <a:r>
              <a:rPr lang="tr-TR" sz="1600" dirty="0" smtClean="0"/>
              <a:t>erişilebilirlik </a:t>
            </a:r>
            <a:r>
              <a:rPr lang="tr-TR" sz="1600" dirty="0"/>
              <a:t>ve hastalığın </a:t>
            </a:r>
            <a:r>
              <a:rPr lang="tr-TR" sz="1600" dirty="0" smtClean="0"/>
              <a:t>agresifliği </a:t>
            </a:r>
            <a:r>
              <a:rPr lang="tr-TR" sz="1600" dirty="0"/>
              <a:t>hesaba </a:t>
            </a:r>
            <a:r>
              <a:rPr lang="tr-TR" sz="1600" dirty="0" smtClean="0"/>
              <a:t>katılmalıdır</a:t>
            </a:r>
            <a:r>
              <a:rPr lang="tr-TR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Ek </a:t>
            </a:r>
            <a:r>
              <a:rPr lang="tr-TR" sz="1600" dirty="0"/>
              <a:t>olarak, </a:t>
            </a:r>
            <a:r>
              <a:rPr lang="tr-TR" sz="1600" dirty="0" err="1"/>
              <a:t>otolog</a:t>
            </a:r>
            <a:r>
              <a:rPr lang="tr-TR" sz="1600" dirty="0"/>
              <a:t> </a:t>
            </a:r>
            <a:r>
              <a:rPr lang="tr-TR" sz="1600" dirty="0" err="1" smtClean="0"/>
              <a:t>HCT'ye</a:t>
            </a:r>
            <a:r>
              <a:rPr lang="tr-TR" sz="1600" dirty="0" smtClean="0"/>
              <a:t> yapılmamışsa  </a:t>
            </a:r>
            <a:r>
              <a:rPr lang="tr-TR" sz="1600" dirty="0"/>
              <a:t>tüm hastalar nüksetme anında değerlendirilir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5" name="Dikdörtgen 4"/>
          <p:cNvSpPr/>
          <p:nvPr/>
        </p:nvSpPr>
        <p:spPr>
          <a:xfrm>
            <a:off x="6444762" y="5290752"/>
            <a:ext cx="5363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rgbClr val="232323"/>
                </a:solidFill>
                <a:latin typeface="Noto Sans"/>
              </a:rPr>
              <a:t>T</a:t>
            </a:r>
            <a:r>
              <a:rPr lang="en-US" sz="1200" dirty="0" smtClean="0">
                <a:solidFill>
                  <a:srgbClr val="232323"/>
                </a:solidFill>
                <a:latin typeface="Noto Sans"/>
              </a:rPr>
              <a:t>he </a:t>
            </a:r>
            <a:r>
              <a:rPr lang="en-US" sz="1200" dirty="0">
                <a:solidFill>
                  <a:srgbClr val="232323"/>
                </a:solidFill>
                <a:latin typeface="Noto Sans"/>
              </a:rPr>
              <a:t>following cutoffs to define refractory and not refractory MM to guide therapy</a:t>
            </a:r>
            <a:r>
              <a:rPr lang="en-US" sz="1200" dirty="0" smtClean="0">
                <a:solidFill>
                  <a:srgbClr val="232323"/>
                </a:solidFill>
                <a:latin typeface="Noto Sans"/>
              </a:rPr>
              <a:t>:</a:t>
            </a:r>
            <a:endParaRPr lang="tr-TR" sz="1200" dirty="0" smtClean="0">
              <a:solidFill>
                <a:srgbClr val="232323"/>
              </a:solidFill>
              <a:latin typeface="Noto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232323"/>
                </a:solidFill>
                <a:latin typeface="Noto Sans"/>
              </a:rPr>
              <a:t>Refractory</a:t>
            </a:r>
            <a:r>
              <a:rPr lang="en-US" sz="1200" b="1" dirty="0">
                <a:solidFill>
                  <a:srgbClr val="232323"/>
                </a:solidFill>
                <a:latin typeface="Noto Sans"/>
              </a:rPr>
              <a:t>: </a:t>
            </a:r>
            <a:r>
              <a:rPr lang="en-US" sz="1200" dirty="0">
                <a:solidFill>
                  <a:srgbClr val="232323"/>
                </a:solidFill>
                <a:latin typeface="Noto Sans"/>
              </a:rPr>
              <a:t>progression within 60 days of exposure to an agent at standard </a:t>
            </a:r>
            <a:r>
              <a:rPr lang="en-US" sz="1200" dirty="0" smtClean="0">
                <a:solidFill>
                  <a:srgbClr val="232323"/>
                </a:solidFill>
                <a:latin typeface="Noto Sans"/>
              </a:rPr>
              <a:t>doses</a:t>
            </a:r>
            <a:endParaRPr lang="tr-TR" sz="1200" dirty="0" smtClean="0">
              <a:solidFill>
                <a:srgbClr val="232323"/>
              </a:solidFill>
              <a:latin typeface="Noto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232323"/>
                </a:solidFill>
                <a:latin typeface="Noto Sans"/>
              </a:rPr>
              <a:t>Sensitive</a:t>
            </a:r>
            <a:r>
              <a:rPr lang="en-US" sz="1200" b="1" dirty="0">
                <a:solidFill>
                  <a:srgbClr val="232323"/>
                </a:solidFill>
                <a:latin typeface="Noto Sans"/>
              </a:rPr>
              <a:t>: </a:t>
            </a:r>
            <a:r>
              <a:rPr lang="en-US" sz="1200" dirty="0">
                <a:solidFill>
                  <a:srgbClr val="232323"/>
                </a:solidFill>
                <a:latin typeface="Noto Sans"/>
              </a:rPr>
              <a:t>progression &gt;60 days from last exposure or progression on minimal therapy (</a:t>
            </a:r>
            <a:r>
              <a:rPr lang="en-US" sz="1200" dirty="0" err="1">
                <a:solidFill>
                  <a:srgbClr val="232323"/>
                </a:solidFill>
                <a:latin typeface="Noto Sans"/>
              </a:rPr>
              <a:t>eg</a:t>
            </a:r>
            <a:r>
              <a:rPr lang="en-US" sz="1200" dirty="0">
                <a:solidFill>
                  <a:srgbClr val="232323"/>
                </a:solidFill>
                <a:latin typeface="Noto Sans"/>
              </a:rPr>
              <a:t>, </a:t>
            </a:r>
            <a:r>
              <a:rPr lang="en-US" sz="1200" dirty="0" err="1">
                <a:solidFill>
                  <a:srgbClr val="232323"/>
                </a:solidFill>
                <a:latin typeface="Noto Sans"/>
              </a:rPr>
              <a:t>lenalidomide</a:t>
            </a:r>
            <a:r>
              <a:rPr lang="en-US" sz="1200" dirty="0">
                <a:solidFill>
                  <a:srgbClr val="232323"/>
                </a:solidFill>
                <a:latin typeface="Noto Sans"/>
              </a:rPr>
              <a:t> 10 mg or monthly </a:t>
            </a:r>
            <a:r>
              <a:rPr lang="en-US" sz="1200" dirty="0" err="1">
                <a:solidFill>
                  <a:srgbClr val="232323"/>
                </a:solidFill>
                <a:latin typeface="Noto Sans"/>
              </a:rPr>
              <a:t>daratumumab</a:t>
            </a:r>
            <a:r>
              <a:rPr lang="en-US" sz="1200" dirty="0">
                <a:solidFill>
                  <a:srgbClr val="232323"/>
                </a:solidFill>
                <a:latin typeface="Noto Sans"/>
              </a:rPr>
              <a:t>)</a:t>
            </a:r>
            <a:endParaRPr lang="en-US" sz="1200" b="0" i="0" dirty="0">
              <a:solidFill>
                <a:srgbClr val="232323"/>
              </a:solidFill>
              <a:effectLst/>
              <a:latin typeface="No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2323" y="392398"/>
            <a:ext cx="5143500" cy="132556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prstClr val="black"/>
                </a:solidFill>
                <a:latin typeface="+mn-lt"/>
              </a:rPr>
              <a:t>Lenalidomid Duyarlı Hastada </a:t>
            </a:r>
            <a:r>
              <a:rPr lang="tr-TR" sz="3200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tr-TR" sz="3200" dirty="0" smtClean="0">
                <a:solidFill>
                  <a:prstClr val="black"/>
                </a:solidFill>
                <a:latin typeface="+mn-lt"/>
              </a:rPr>
            </a:br>
            <a:r>
              <a:rPr lang="tr-TR" sz="3200" dirty="0" smtClean="0">
                <a:solidFill>
                  <a:prstClr val="black"/>
                </a:solidFill>
                <a:latin typeface="+mn-lt"/>
              </a:rPr>
              <a:t>Birinci veya İkinci </a:t>
            </a:r>
            <a:r>
              <a:rPr lang="tr-TR" sz="3200" dirty="0" err="1" smtClean="0">
                <a:solidFill>
                  <a:prstClr val="black"/>
                </a:solidFill>
                <a:latin typeface="+mn-lt"/>
              </a:rPr>
              <a:t>Relapsta</a:t>
            </a:r>
            <a:r>
              <a:rPr lang="tr-TR" sz="3200" dirty="0" smtClean="0">
                <a:solidFill>
                  <a:prstClr val="black"/>
                </a:solidFill>
                <a:latin typeface="+mn-lt"/>
              </a:rPr>
              <a:t>  Tedavi Yaklaşımı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</p:nvPr>
        </p:nvGraphicFramePr>
        <p:xfrm>
          <a:off x="456956" y="2400301"/>
          <a:ext cx="5099782" cy="3108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99782"/>
              </a:tblGrid>
              <a:tr h="2662653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dirty="0" smtClean="0">
                          <a:solidFill>
                            <a:prstClr val="black"/>
                          </a:solidFill>
                        </a:rPr>
                        <a:t>Birinci veya ikinci </a:t>
                      </a:r>
                      <a:r>
                        <a:rPr lang="tr-TR" sz="1800" b="0" dirty="0" err="1" smtClean="0">
                          <a:solidFill>
                            <a:prstClr val="black"/>
                          </a:solidFill>
                        </a:rPr>
                        <a:t>relapsta</a:t>
                      </a:r>
                      <a:r>
                        <a:rPr lang="tr-TR" sz="1800" b="0" i="1" dirty="0" smtClean="0">
                          <a:solidFill>
                            <a:prstClr val="black"/>
                          </a:solidFill>
                        </a:rPr>
                        <a:t>, lenalidomid içeren üç ilaçlı bir rejim düşünülmelidir.  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u="sng" dirty="0" smtClean="0">
                          <a:solidFill>
                            <a:prstClr val="black"/>
                          </a:solidFill>
                          <a:hlinkClick r:id="rId2"/>
                        </a:rPr>
                        <a:t>Sadece lenalidomid</a:t>
                      </a:r>
                      <a:r>
                        <a:rPr lang="tr-TR" sz="1800" b="0" dirty="0" smtClean="0">
                          <a:solidFill>
                            <a:prstClr val="black"/>
                          </a:solidFill>
                        </a:rPr>
                        <a:t> idame dozu (günlük ≤10 mg) altında hastalıkta ilerleme </a:t>
                      </a:r>
                      <a:r>
                        <a:rPr lang="tr-TR" sz="1800" b="0" dirty="0" err="1" smtClean="0">
                          <a:solidFill>
                            <a:prstClr val="black"/>
                          </a:solidFill>
                        </a:rPr>
                        <a:t>lenalidomide</a:t>
                      </a:r>
                      <a:r>
                        <a:rPr lang="tr-TR" sz="1800" b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prstClr val="black"/>
                          </a:solidFill>
                        </a:rPr>
                        <a:t>refrakter</a:t>
                      </a:r>
                      <a:r>
                        <a:rPr lang="tr-TR" sz="1800" b="0" dirty="0" smtClean="0">
                          <a:solidFill>
                            <a:prstClr val="black"/>
                          </a:solidFill>
                        </a:rPr>
                        <a:t> olarak değerlendirmemek gerekir.</a:t>
                      </a:r>
                      <a:r>
                        <a:rPr lang="tr-TR" sz="1800" b="0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tr-TR" sz="1800" b="0" dirty="0" smtClean="0">
                          <a:solidFill>
                            <a:prstClr val="black"/>
                          </a:solidFill>
                        </a:rPr>
                        <a:t>Böyle bir durumda lenalidomid bazlı rejime yanıt alınamazsa farklı bir rejime geçilebilir. 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1" dirty="0" smtClean="0">
                          <a:solidFill>
                            <a:srgbClr val="FF0000"/>
                          </a:solidFill>
                        </a:rPr>
                        <a:t>Bu yaklaşımın amacı, lenalidomid duyarlı hastalıkta hastaların </a:t>
                      </a:r>
                      <a:r>
                        <a:rPr lang="tr-TR" sz="1800" b="0" i="1" dirty="0" err="1" smtClean="0">
                          <a:solidFill>
                            <a:srgbClr val="FF0000"/>
                          </a:solidFill>
                        </a:rPr>
                        <a:t>lenalidomidden</a:t>
                      </a:r>
                      <a:r>
                        <a:rPr lang="tr-TR" sz="1800" b="0" i="1" dirty="0" smtClean="0">
                          <a:solidFill>
                            <a:srgbClr val="FF0000"/>
                          </a:solidFill>
                        </a:rPr>
                        <a:t> maksimum faydalanmasını sağlamaktır.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093177" y="5977695"/>
            <a:ext cx="1016097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232323"/>
                </a:solidFill>
                <a:latin typeface="+mj-lt"/>
              </a:rPr>
              <a:t>DRd: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Daratumumab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lenalidomide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and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 </a:t>
            </a:r>
            <a:r>
              <a:rPr lang="tr-TR" sz="1200" dirty="0" err="1" smtClean="0">
                <a:solidFill>
                  <a:srgbClr val="232323"/>
                </a:solidFill>
                <a:latin typeface="+mj-lt"/>
              </a:rPr>
              <a:t>dexamethasone</a:t>
            </a:r>
            <a:r>
              <a:rPr lang="tr-TR" sz="1200" dirty="0" smtClean="0">
                <a:solidFill>
                  <a:srgbClr val="232323"/>
                </a:solidFill>
                <a:latin typeface="+mj-lt"/>
              </a:rPr>
              <a:t>: </a:t>
            </a:r>
            <a:r>
              <a:rPr lang="tr-TR" sz="1200" dirty="0" err="1" smtClean="0">
                <a:solidFill>
                  <a:srgbClr val="232323"/>
                </a:solidFill>
                <a:latin typeface="+mj-lt"/>
              </a:rPr>
              <a:t>KRd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: Carfilzomib,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lenalidomide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and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 </a:t>
            </a:r>
            <a:r>
              <a:rPr lang="tr-TR" sz="1200" dirty="0" err="1" smtClean="0">
                <a:solidFill>
                  <a:srgbClr val="232323"/>
                </a:solidFill>
                <a:latin typeface="+mj-lt"/>
              </a:rPr>
              <a:t>dexamethasone</a:t>
            </a:r>
            <a:r>
              <a:rPr lang="tr-TR" sz="1200" dirty="0" smtClean="0">
                <a:solidFill>
                  <a:srgbClr val="232323"/>
                </a:solidFill>
                <a:latin typeface="+mj-lt"/>
              </a:rPr>
              <a:t> ; </a:t>
            </a:r>
            <a:r>
              <a:rPr lang="tr-TR" sz="1200" dirty="0" err="1" smtClean="0">
                <a:solidFill>
                  <a:srgbClr val="232323"/>
                </a:solidFill>
                <a:latin typeface="+mj-lt"/>
              </a:rPr>
              <a:t>IRd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: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Ixazomib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lenalidomide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and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 </a:t>
            </a:r>
            <a:r>
              <a:rPr lang="tr-TR" sz="1200" dirty="0" err="1" smtClean="0">
                <a:solidFill>
                  <a:srgbClr val="232323"/>
                </a:solidFill>
                <a:latin typeface="+mj-lt"/>
              </a:rPr>
              <a:t>dexamethasone</a:t>
            </a:r>
            <a:endParaRPr lang="tr-TR" sz="1200" dirty="0" smtClean="0">
              <a:solidFill>
                <a:srgbClr val="232323"/>
              </a:solidFill>
              <a:latin typeface="+mj-lt"/>
            </a:endParaRPr>
          </a:p>
          <a:p>
            <a:r>
              <a:rPr lang="tr-TR" sz="1200" dirty="0" smtClean="0">
                <a:solidFill>
                  <a:srgbClr val="232323"/>
                </a:solidFill>
                <a:latin typeface="+mj-lt"/>
              </a:rPr>
              <a:t>ERd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: Elotuzumab,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lenalidomide</a:t>
            </a:r>
            <a:r>
              <a:rPr lang="tr-TR" sz="1200" dirty="0">
                <a:solidFill>
                  <a:srgbClr val="232323"/>
                </a:solidFill>
                <a:latin typeface="+mj-lt"/>
              </a:rPr>
              <a:t>, </a:t>
            </a:r>
            <a:r>
              <a:rPr lang="tr-TR" sz="1200" dirty="0" err="1">
                <a:solidFill>
                  <a:srgbClr val="232323"/>
                </a:solidFill>
                <a:latin typeface="+mj-lt"/>
              </a:rPr>
              <a:t>dexamethasone</a:t>
            </a:r>
            <a:endParaRPr lang="tr-TR" sz="1200" dirty="0">
              <a:latin typeface="+mj-lt"/>
            </a:endParaRPr>
          </a:p>
        </p:txBody>
      </p:sp>
      <p:pic>
        <p:nvPicPr>
          <p:cNvPr id="10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863" t="7445" r="39310"/>
          <a:stretch>
            <a:fillRect/>
          </a:stretch>
        </p:blipFill>
        <p:spPr>
          <a:xfrm>
            <a:off x="6576645" y="563645"/>
            <a:ext cx="4319895" cy="54843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425355" y="2400301"/>
            <a:ext cx="949569" cy="11605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0445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Daratumumab, lenalidomid, deksametazon 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>
                <a:latin typeface="+mn-lt"/>
              </a:rPr>
              <a:t>DRd)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952625"/>
          <a:ext cx="10310813" cy="3807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310813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DRd,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duyarlı hastalar için tercih edilen rejimlerden biridir.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DRd ve diğer üç ilaç kombinasyonları arasında doğrudan karşılaştırmalar yapılmamıştır.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Meta-analizler,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DRd'yi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1-3 seri tedavi almış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miyelomda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aktif rejimler arasında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tanımlamıştır. 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1-3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Örnek olarak,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tek ajanlı 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deksametazonu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referans noktası olarak kullanan bir meta-analiz,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için tehlike oranı (HR) ile gösterildiği gibi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DRd'yi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etkili üçlü ilaç rejimi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olarak tanımlamıştır.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DRd (HR 0,13; %95 GA 0,09-0,19)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(HR 0,24; %95 GA 0,18-0,32)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(HR 0,25; %95 GA 0,19-0,33)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(HR 0,27; %95 GA 0,18-0,38)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(HR 0,26; %95 GA 0,19-0,35)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5521569" y="6034575"/>
            <a:ext cx="6096000" cy="577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Botta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 et al. Blood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2017;1(7):455</a:t>
            </a:r>
            <a:b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tr-T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Beurden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-Tan CHY, et al. J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2017;35(12):1312. </a:t>
            </a:r>
            <a:endParaRPr kumimoji="0" lang="tr-T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tr-T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Minakata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D, et al.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Haematol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2023;200(6):694.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 Jan 20. </a:t>
            </a:r>
            <a:endParaRPr kumimoji="0" lang="tr-T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err="1">
                <a:solidFill>
                  <a:prstClr val="black"/>
                </a:solidFill>
                <a:latin typeface="Calibri" panose="020F0502020204030204"/>
              </a:rPr>
              <a:t>Daratumumab</a:t>
            </a: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, lenalidomid, deksametazon </a:t>
            </a:r>
            <a:br>
              <a:rPr lang="tr-TR" sz="32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(DRd)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715585"/>
          <a:ext cx="10515600" cy="41488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202265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ile karşılaştırıldığında, 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DRd, </a:t>
                      </a:r>
                      <a:r>
                        <a:rPr kumimoji="0" lang="tr-TR" sz="19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PFS'yi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9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OS’yi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iyileştirir. </a:t>
                      </a:r>
                      <a:r>
                        <a:rPr kumimoji="0" lang="tr-TR" sz="19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1-3</a:t>
                      </a:r>
                    </a:p>
                    <a:p>
                      <a:pPr marL="2286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POLLUX çalışmasında: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569 hasta, DRd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kumimoji="0" lang="tr-TR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(80 aylık takip)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Üstün ORR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%93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%76: (VGPR ve üstü: %78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%48) ve (CR: %51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%21),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MRD negatifliği: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%33.2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%6.7 (10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duyarlılık eşiğiyle)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Üstün PFS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(12 ayda; %83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%60; 24 ayda; %68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%41; HR 0,41) 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Üstün OS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OS 68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52 ay; HR 0,73). 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26234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POLLUX çalışmasında DRd ile hastaların yaklaşık %12'si tedaviyi bırakmıştır.</a:t>
                      </a:r>
                      <a:r>
                        <a:rPr kumimoji="0" lang="tr-TR" sz="19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karşılaştırıldığında </a:t>
                      </a:r>
                      <a:r>
                        <a:rPr kumimoji="0" lang="tr-TR" sz="19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DRd, daha yüksek oranda </a:t>
                      </a:r>
                      <a:r>
                        <a:rPr kumimoji="0" lang="tr-TR" sz="1900" b="0" i="1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nötropeni</a:t>
                      </a:r>
                      <a:r>
                        <a:rPr kumimoji="0" lang="tr-TR" sz="19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ishal, ÜSYE ve öksürük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sonuçlandı.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Hastaların </a:t>
                      </a:r>
                      <a:r>
                        <a:rPr kumimoji="0" lang="tr-TR" sz="19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%48'inde </a:t>
                      </a:r>
                      <a:r>
                        <a:rPr kumimoji="0" lang="tr-TR" sz="1900" b="0" i="1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infüzyon</a:t>
                      </a:r>
                      <a:r>
                        <a:rPr kumimoji="0" lang="tr-TR" sz="19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reaksiyonları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 bunların büyük çoğunluğu (%92) ilk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infüzyonda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sık görülen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garade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3.- 4.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hematolojik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yorgunluk (%6) ve ishaldir (%5).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6330461" y="6083623"/>
            <a:ext cx="5284178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1200" dirty="0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1.Dimopoulos 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MA, et al. N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2016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6;375(14):1319-1331.</a:t>
            </a:r>
            <a:endParaRPr lang="tr-T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sz="1200" dirty="0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2.Dimopoulos 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MA, et al. </a:t>
            </a:r>
            <a:r>
              <a:rPr lang="tr-TR" sz="1200" dirty="0" err="1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Haematologica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2018 Dec;103(12):2088-2096. </a:t>
            </a:r>
            <a:endParaRPr lang="tr-T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sz="1200" dirty="0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3.Dimopoulos 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MA, et a. J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2023 Mar 10;41(8):1590-1599.</a:t>
            </a:r>
            <a:endParaRPr lang="tr-T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smtClean="0">
                <a:latin typeface="+mn-lt"/>
              </a:rPr>
              <a:t>Carfilzomib</a:t>
            </a:r>
            <a:r>
              <a:rPr lang="tr-TR" sz="3600" b="1" dirty="0">
                <a:latin typeface="+mn-lt"/>
              </a:rPr>
              <a:t>, lenalidomid, deksametazon </a:t>
            </a:r>
            <a:r>
              <a:rPr lang="tr-TR" sz="3600" b="1" dirty="0" smtClean="0">
                <a:latin typeface="+mn-lt"/>
              </a:rPr>
              <a:t/>
            </a:r>
            <a:br>
              <a:rPr lang="tr-TR" sz="3600" b="1" dirty="0" smtClean="0">
                <a:latin typeface="+mn-lt"/>
              </a:rPr>
            </a:br>
            <a:r>
              <a:rPr lang="tr-TR" sz="3600" b="1" dirty="0" smtClean="0">
                <a:latin typeface="+mn-lt"/>
              </a:rPr>
              <a:t>(</a:t>
            </a:r>
            <a:r>
              <a:rPr lang="tr-TR" sz="3600" b="1" dirty="0" err="1">
                <a:latin typeface="+mn-lt"/>
              </a:rPr>
              <a:t>KRd</a:t>
            </a:r>
            <a:r>
              <a:rPr lang="tr-TR" sz="3600" b="1" dirty="0">
                <a:latin typeface="+mn-lt"/>
              </a:rPr>
              <a:t>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76300" y="1966302"/>
          <a:ext cx="10515600" cy="40036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4003675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</a:t>
                      </a:r>
                      <a:r>
                        <a:rPr kumimoji="0" lang="tr-T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karşılaştırıldığında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 ve </a:t>
                      </a:r>
                      <a:r>
                        <a:rPr kumimoji="0" lang="tr-TR" sz="19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OS'yi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iyileştirir.</a:t>
                      </a:r>
                      <a:r>
                        <a:rPr kumimoji="0" lang="tr-TR" sz="19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1-4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ASPIRE çalışması: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792 hasta,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Hastaların yaklaşık %67 ve %20'si sırasıyla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 lenalidomid almıştı.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 iyileşme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(%87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%67): (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%32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%4) , (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%14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26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17 ay; HR 0,66).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iyileşme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48 ay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40 ay; HR 0,79).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ASPIRE çalışmasında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kolunda hastaların %15'i tedaviyi bırakmıştır.</a:t>
                      </a:r>
                      <a:r>
                        <a:rPr kumimoji="0" lang="tr-T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karşılaştırıldığında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kolunda daha yüksek ÜSYE,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hipokalemi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kas spazmları ve hipertansiyon.</a:t>
                      </a:r>
                      <a:endParaRPr kumimoji="0" lang="tr-T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6714392" y="5969977"/>
            <a:ext cx="467750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AK, et al. 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 Jan 8;372(2):142-52.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AK, et al.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10;34(32):3921-3930.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Siegel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DS, et al.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2018 Mar 10;36(8):728-734.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et al. 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Haematol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2017 May;177(3):404-413.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1839" y="209762"/>
            <a:ext cx="11034345" cy="132556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 </a:t>
            </a:r>
            <a:br>
              <a:rPr lang="tr-TR" dirty="0"/>
            </a:br>
            <a:r>
              <a:rPr lang="tr-TR" sz="3600" b="1" dirty="0">
                <a:latin typeface="+mn-lt"/>
              </a:rPr>
              <a:t>İksazomib, lenalidomid, </a:t>
            </a:r>
            <a:r>
              <a:rPr lang="tr-TR" sz="3600" b="1" dirty="0" smtClean="0">
                <a:latin typeface="+mn-lt"/>
              </a:rPr>
              <a:t>deksametazon</a:t>
            </a:r>
            <a:br>
              <a:rPr lang="tr-TR" sz="3600" b="1" dirty="0" smtClean="0">
                <a:latin typeface="+mn-lt"/>
              </a:rPr>
            </a:br>
            <a:r>
              <a:rPr lang="tr-TR" sz="3600" b="1" dirty="0" smtClean="0">
                <a:latin typeface="+mn-lt"/>
              </a:rPr>
              <a:t> </a:t>
            </a:r>
            <a:r>
              <a:rPr lang="tr-TR" sz="3600" b="1" dirty="0">
                <a:latin typeface="+mn-lt"/>
              </a:rPr>
              <a:t>(IRd)</a:t>
            </a:r>
            <a:r>
              <a:rPr lang="tr-TR" sz="3600" dirty="0">
                <a:latin typeface="+mn-lt"/>
              </a:rPr>
              <a:t/>
            </a:r>
            <a:br>
              <a:rPr lang="tr-TR" sz="3600" dirty="0">
                <a:latin typeface="+mn-lt"/>
              </a:rPr>
            </a:br>
            <a:endParaRPr lang="tr-TR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641839" y="1694939"/>
          <a:ext cx="11034713" cy="4272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034713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duyarlı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 için tamamen oral bir alternatiftir. 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Genellikle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az agresif hastalıkta ve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tamamen oral tedavi tercih edildiği veya gerekli olduğu durumlarda kullanırız.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TOURMALİNE-MM1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çalışması: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 722 hastada,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+plasebo.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15 aylık takipte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ile;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iyi ORR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(%78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%72) ve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(%12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%7),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 (medyan 21 ay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15 ay; HR 0,74).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İleri takipte,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+plasebo </a:t>
                      </a:r>
                      <a:r>
                        <a:rPr kumimoji="0" lang="tr-TR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benzer OS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görülmüştür (54 ay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52 ay; HR 0,94).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TOURMALINE-MM2 çalışması: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Tedavi edilmemiş hastalarda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gösterirken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OS'de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göstermedi.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Tourmaline-MM1 çalışmasında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daha yüksek oranda Grade 3-4 </a:t>
                      </a:r>
                      <a:r>
                        <a:rPr kumimoji="0" lang="tr-TR" sz="16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trombositopeni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sonuçlandı.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Diğer yaygın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ishal, kabızlık, bulantı, kusma,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periferik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nöropati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periferik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ödem ve döküntü yer alıyordu.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6049108" y="6090562"/>
            <a:ext cx="5758962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Moreau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et al.  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28;374(17):1621-34. 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Richardson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PG, et al.  TOURMALINE-MM1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1;39(22):2430-2442. 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Facon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et al. Blood. 2021 Jul 1;137(26):3616-3628.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299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3200" b="1" dirty="0">
                <a:latin typeface="+mn-lt"/>
              </a:rPr>
              <a:t>Elotuzumab, lenalidomid, deksametazon 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>
                <a:latin typeface="+mn-lt"/>
              </a:rPr>
              <a:t>ERd)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952500" y="2171700"/>
          <a:ext cx="10515600" cy="32588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genellikle daha az agresif hastalık özelliklerine sahip hastalarda kullanırız.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 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karşılaştırıldığında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R/R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 ve </a:t>
                      </a:r>
                      <a:r>
                        <a:rPr kumimoji="0" lang="tr-TR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OS'yi</a:t>
                      </a:r>
                      <a:r>
                        <a:rPr kumimoji="0" lang="tr-T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iyileştirir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ELOQUENT-2 çalışmasında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 646 hasta,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değerlendirildi.</a:t>
                      </a:r>
                      <a:r>
                        <a:rPr kumimoji="0" lang="tr-T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1-3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46 aylık takip: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Üstün PFS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(19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15 ay; bir yıllık PFS %68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%57; dört yıllık PFS %21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%14; HR 0,71).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Üstün OS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48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40 ay; dört yıllık OS %50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%43; HR 0,78).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(ELOQUENT-1):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Yeni tanı,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transplant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uygunsuz,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bir fayda göstermedi.</a:t>
                      </a:r>
                      <a:r>
                        <a:rPr kumimoji="0" lang="tr-TR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ELOQUENT-2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kolunda daha yüksek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3-4 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advers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olaylar (%78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%67).</a:t>
                      </a:r>
                      <a:r>
                        <a:rPr kumimoji="0" lang="tr-T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Hastaların %10'unda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infüzyon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reaksiyonları meydana geldi. %70’i ilk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infüzyonda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5782407" y="5816040"/>
            <a:ext cx="6096000" cy="816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Lonial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 al. ELOQUENT-2. 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13;373(7):621-31.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et al.  ELOQUENT-2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Haematol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2017 Sep;178(6):896-905.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2018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15;124(20):4032-4043. 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et al. (ELOQUENT-1):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Haematol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 Jun;9(6):e403-e414.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654" y="5617267"/>
            <a:ext cx="4870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12121"/>
                </a:solidFill>
                <a:latin typeface="Cambria" panose="02040503050406030204" pitchFamily="18" charset="0"/>
              </a:rPr>
              <a:t>Elotuzumab</a:t>
            </a:r>
            <a:r>
              <a:rPr lang="en-US" sz="1000" dirty="0">
                <a:solidFill>
                  <a:srgbClr val="212121"/>
                </a:solidFill>
                <a:latin typeface="Cambria" panose="02040503050406030204" pitchFamily="18" charset="0"/>
              </a:rPr>
              <a:t> is a monoclonal antibody directed against the SLAMF7 receptor, expressed on normal and malignant plasma cells with a lower expression on other lymphoid cells such as natural killer (NK) cells. </a:t>
            </a:r>
            <a:r>
              <a:rPr lang="en-US" sz="1000" dirty="0" err="1">
                <a:solidFill>
                  <a:srgbClr val="212121"/>
                </a:solidFill>
                <a:latin typeface="Cambria" panose="02040503050406030204" pitchFamily="18" charset="0"/>
              </a:rPr>
              <a:t>Elotuzumab</a:t>
            </a:r>
            <a:r>
              <a:rPr lang="en-US" sz="1000" dirty="0">
                <a:solidFill>
                  <a:srgbClr val="212121"/>
                </a:solidFill>
                <a:latin typeface="Cambria" panose="02040503050406030204" pitchFamily="18" charset="0"/>
              </a:rPr>
              <a:t> has no significant </a:t>
            </a:r>
            <a:r>
              <a:rPr lang="en-US" sz="1000" dirty="0" err="1">
                <a:solidFill>
                  <a:srgbClr val="212121"/>
                </a:solidFill>
                <a:latin typeface="Cambria" panose="02040503050406030204" pitchFamily="18" charset="0"/>
              </a:rPr>
              <a:t>antimyeloma</a:t>
            </a:r>
            <a:r>
              <a:rPr lang="en-US" sz="1000" dirty="0">
                <a:solidFill>
                  <a:srgbClr val="212121"/>
                </a:solidFill>
                <a:latin typeface="Cambria" panose="02040503050406030204" pitchFamily="18" charset="0"/>
              </a:rPr>
              <a:t> activity when given as a single agent to patients with relapsed or refractory multiple myeloma (RRMM). However, when combined with other </a:t>
            </a:r>
            <a:r>
              <a:rPr lang="en-US" sz="1000" dirty="0" err="1">
                <a:solidFill>
                  <a:srgbClr val="212121"/>
                </a:solidFill>
                <a:latin typeface="Cambria" panose="02040503050406030204" pitchFamily="18" charset="0"/>
              </a:rPr>
              <a:t>antimyeloma</a:t>
            </a:r>
            <a:r>
              <a:rPr lang="en-US" sz="1000" dirty="0">
                <a:solidFill>
                  <a:srgbClr val="212121"/>
                </a:solidFill>
                <a:latin typeface="Cambria" panose="02040503050406030204" pitchFamily="18" charset="0"/>
              </a:rPr>
              <a:t> agents, it results in improved response and outcome.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2177" y="365125"/>
            <a:ext cx="5503985" cy="132556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prstClr val="black"/>
                </a:solidFill>
                <a:latin typeface="+mn-lt"/>
              </a:rPr>
              <a:t>Lenalidomid </a:t>
            </a:r>
            <a:r>
              <a:rPr lang="tr-TR" sz="3200" b="1" dirty="0" err="1" smtClean="0">
                <a:solidFill>
                  <a:prstClr val="black"/>
                </a:solidFill>
                <a:latin typeface="+mn-lt"/>
              </a:rPr>
              <a:t>Refrakter</a:t>
            </a:r>
            <a:r>
              <a:rPr lang="tr-TR" sz="32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tr-TR" sz="3200" b="1" dirty="0">
                <a:solidFill>
                  <a:prstClr val="black"/>
                </a:solidFill>
                <a:latin typeface="+mn-lt"/>
              </a:rPr>
              <a:t>Hastada </a:t>
            </a:r>
            <a:r>
              <a:rPr lang="tr-TR" sz="3200" dirty="0">
                <a:solidFill>
                  <a:prstClr val="black"/>
                </a:solidFill>
                <a:latin typeface="+mn-lt"/>
              </a:rPr>
              <a:t/>
            </a:r>
            <a:br>
              <a:rPr lang="tr-TR" sz="3200" dirty="0">
                <a:solidFill>
                  <a:prstClr val="black"/>
                </a:solidFill>
                <a:latin typeface="+mn-lt"/>
              </a:rPr>
            </a:br>
            <a:r>
              <a:rPr lang="tr-TR" sz="3200" dirty="0">
                <a:solidFill>
                  <a:prstClr val="black"/>
                </a:solidFill>
                <a:latin typeface="+mn-lt"/>
              </a:rPr>
              <a:t>Birinci veya İkinci </a:t>
            </a:r>
            <a:r>
              <a:rPr lang="tr-TR" sz="3200" dirty="0" err="1">
                <a:solidFill>
                  <a:prstClr val="black"/>
                </a:solidFill>
                <a:latin typeface="+mn-lt"/>
              </a:rPr>
              <a:t>Relapsta</a:t>
            </a:r>
            <a:r>
              <a:rPr lang="tr-TR" sz="3200" dirty="0">
                <a:solidFill>
                  <a:prstClr val="black"/>
                </a:solidFill>
                <a:latin typeface="+mn-lt"/>
              </a:rPr>
              <a:t>  Tedavi Yaklaşımı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</p:nvPr>
        </p:nvGraphicFramePr>
        <p:xfrm>
          <a:off x="123459" y="2133540"/>
          <a:ext cx="6699371" cy="3850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699371"/>
              </a:tblGrid>
              <a:tr h="3792475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 dirençli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Rejim seçimi,  hastalığın 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ve/veya 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daratumumab'a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dirençli olup olmamasına göre değişir.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Tek başına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 deksametazon 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 deksametazon 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isatuximab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deksametazon 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veya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deksametazon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 lenalidomid hem de 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bortezomib'e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dirençli MM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 bir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monoklonal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antikor (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ile kombinasyon halinde farklı bir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proteazom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inhibitörünü (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karfilzomib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veya farklı bir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immünomodülatör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ajanı (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içeren bir kombinasyona yanıt verebilir.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 lenalidomid hem de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daratumumab'a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MM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Diğer anti-CD38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monoklonal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antikorlara dirençli olduğu varsayılır ve tipik olarak 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antikor içermeyen rejimlerle 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tedavi edilir.</a:t>
                      </a:r>
                    </a:p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63" t="7445" r="39310"/>
          <a:stretch>
            <a:fillRect/>
          </a:stretch>
        </p:blipFill>
        <p:spPr>
          <a:xfrm>
            <a:off x="7069016" y="579673"/>
            <a:ext cx="4598378" cy="58380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210799" y="5072477"/>
            <a:ext cx="949569" cy="11605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Daratumumab, bortezomib, deksametazon 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DVd</a:t>
            </a:r>
            <a:r>
              <a:rPr lang="tr-TR" sz="3200" b="1" dirty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99746" y="1808040"/>
          <a:ext cx="10515600" cy="37150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ABD, Avrupa ve Asya'nın birçok yerinde, en az bir tedavi görmüş MM hastaları için onaylanmıştır.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karşılaştırıldığında 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toksisitede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büyük artışlar olmaksızın (PFS) ve (OS) iyileştirir.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CASTOR çalışması: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498 hasta,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almak üzere rastgele atandı.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1-3 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7,4 aylık takipte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PFS avantajından dolayı çalışma durduruldu.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koluna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progresyonda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dara. teklif edildi.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73 aylık takip sonrasında DVD ile: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yüksek ORR;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%84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%63), (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VGPR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daha iyi yanıt %62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%29) ve (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 daha iyi yanıt %29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%10)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yüksek MRD negatifliği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(%15,1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%1,6; 10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duyarlılık eşiğiyle 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16,7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7,1 ay; HR 0,31).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iyileşme 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49,6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ay 38,5 ay; HR 0,74).  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LEPUS: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211 Çinli hastada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Vd. Benzer bir PFS faydası (HR 0.28) ve güvenlik profili bildirdi.</a:t>
                      </a:r>
                      <a:r>
                        <a:rPr kumimoji="0" lang="tr-T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/>
                        <a:t>Toksisite</a:t>
                      </a:r>
                      <a:r>
                        <a:rPr lang="tr-TR" sz="1800" dirty="0" smtClean="0"/>
                        <a:t>: </a:t>
                      </a:r>
                      <a:r>
                        <a:rPr lang="tr-TR" sz="1600" b="0" dirty="0" err="1" smtClean="0"/>
                        <a:t>DVd</a:t>
                      </a:r>
                      <a:r>
                        <a:rPr lang="tr-TR" sz="1600" b="0" dirty="0" smtClean="0"/>
                        <a:t>, kolunda daha yüksek oranlarda hematolojik </a:t>
                      </a:r>
                      <a:r>
                        <a:rPr lang="tr-TR" sz="1600" b="0" dirty="0" err="1" smtClean="0"/>
                        <a:t>toksissite</a:t>
                      </a:r>
                      <a:r>
                        <a:rPr lang="tr-TR" sz="1600" b="0" dirty="0" smtClean="0"/>
                        <a:t> , </a:t>
                      </a:r>
                      <a:r>
                        <a:rPr lang="tr-TR" sz="1600" b="0" dirty="0" err="1" smtClean="0"/>
                        <a:t>periferik</a:t>
                      </a:r>
                      <a:r>
                        <a:rPr lang="tr-TR" sz="1600" b="0" dirty="0" smtClean="0"/>
                        <a:t> duyusal </a:t>
                      </a:r>
                      <a:r>
                        <a:rPr lang="tr-TR" sz="1600" b="0" dirty="0" err="1" smtClean="0"/>
                        <a:t>nöropati</a:t>
                      </a:r>
                      <a:r>
                        <a:rPr lang="tr-TR" sz="1600" b="0" dirty="0" smtClean="0"/>
                        <a:t>  ve ikinci </a:t>
                      </a:r>
                      <a:r>
                        <a:rPr lang="tr-TR" sz="1600" b="0" dirty="0" err="1" smtClean="0"/>
                        <a:t>primer</a:t>
                      </a:r>
                      <a:r>
                        <a:rPr lang="tr-TR" sz="1600" b="0" dirty="0" smtClean="0"/>
                        <a:t> kanser.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4317022" y="5798657"/>
            <a:ext cx="7177454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Palumbo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et al. CASTOR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25;375(8):754-66.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Spencer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CASTOR.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Haematologica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2018 Dec;103(12):2079-2087.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MV, et al. Three-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CASTOR.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Myeloma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 Aug;20(8):509-518.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 Lu J,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LEPUS (MMY3009)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Myeloma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 Sep;21(9):e699-e709.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Bortezomib, pomalidomid, deksametazon 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VPd</a:t>
            </a:r>
            <a:r>
              <a:rPr lang="tr-TR" sz="3200" b="1" dirty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0741269" cy="3934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741269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tek başına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veya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 dara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dirençli hastalar için kabul edilebilir bir alternatiftir.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OPTIMISMM çalışması: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 dirençli 559 hasta 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almak üzere rastgele atandı.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1-3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16 aylık takip sonrası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sonuçlarları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Üstün ORR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(%82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%50), (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%12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%3 ve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sCR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%3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&lt; %1).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11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7 ay; HR 0,61). 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OPTIMISMM çalışmasında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daha yüksek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nötropeni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enfeksiyon ve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tromboembolik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olay.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tr-T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5257800" y="5964261"/>
            <a:ext cx="6096000" cy="6357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Richardson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PG, et al. OPTIMISMM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 Jun;20(6):781-794.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Weisel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 Aug;61(8):1850-1859.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 Jun;35(6):1722-1731.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tr-TR" sz="3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tr-TR" sz="32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tr-TR" sz="3600" b="1" dirty="0" smtClean="0">
                <a:solidFill>
                  <a:prstClr val="black"/>
                </a:solidFill>
                <a:latin typeface="Calibri" panose="020F0502020204030204"/>
              </a:rPr>
              <a:t>Relaps </a:t>
            </a:r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ve </a:t>
            </a:r>
            <a:r>
              <a:rPr lang="tr-TR" sz="3600" b="1" dirty="0" err="1">
                <a:solidFill>
                  <a:prstClr val="black"/>
                </a:solidFill>
                <a:latin typeface="Calibri" panose="020F0502020204030204"/>
              </a:rPr>
              <a:t>Refrakter</a:t>
            </a:r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 Hastalık</a:t>
            </a:r>
            <a:r>
              <a:rPr lang="tr-TR" sz="4000" dirty="0">
                <a:solidFill>
                  <a:prstClr val="black"/>
                </a:solidFill>
              </a:rPr>
              <a:t/>
            </a:r>
            <a:br>
              <a:rPr lang="tr-TR" sz="4000" dirty="0">
                <a:solidFill>
                  <a:prstClr val="black"/>
                </a:solidFill>
              </a:rPr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014046" y="2162906"/>
          <a:ext cx="10515600" cy="37894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108271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dirty="0" smtClean="0"/>
                        <a:t>Hastaların çoğu genellikle ilk tedaviye yanıt verirler.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dirty="0" smtClean="0"/>
                        <a:t>Ancak konvansiyonel tedavi </a:t>
                      </a:r>
                      <a:r>
                        <a:rPr lang="tr-TR" sz="1800" b="0" dirty="0" err="1" smtClean="0"/>
                        <a:t>küratif</a:t>
                      </a:r>
                      <a:r>
                        <a:rPr lang="tr-TR" sz="1800" b="0" dirty="0" smtClean="0"/>
                        <a:t> değildir ve MM sonuçta nüksedecektir. 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27067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Relaps hastalık: </a:t>
                      </a:r>
                      <a:r>
                        <a:rPr lang="tr-TR" dirty="0" smtClean="0"/>
                        <a:t>T</a:t>
                      </a:r>
                      <a:r>
                        <a:rPr kumimoji="0" lang="tr-TR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edavi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ile </a:t>
                      </a:r>
                      <a:r>
                        <a:rPr kumimoji="0" lang="tr-TR" sz="18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minör veya daha iyi bir yanıttan</a:t>
                      </a:r>
                      <a:r>
                        <a:rPr kumimoji="0" lang="tr-TR" sz="1800" u="sng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sonra </a:t>
                      </a:r>
                      <a:r>
                        <a:rPr kumimoji="0" lang="nn-NO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tedavisiz bir dönem sonrasında tekrar tedavi gereksinimi</a:t>
                      </a:r>
                      <a:r>
                        <a:rPr lang="tr-TR" dirty="0" smtClean="0"/>
                        <a:t>.</a:t>
                      </a:r>
                      <a:endParaRPr kumimoji="0" lang="tr-TR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Refrakter</a:t>
                      </a:r>
                      <a:r>
                        <a:rPr kumimoji="0" lang="tr-TR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hastalık:</a:t>
                      </a:r>
                      <a:r>
                        <a:rPr kumimoji="0" lang="tr-TR" sz="1800" b="1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tr-TR" dirty="0" smtClean="0"/>
                        <a:t>B</a:t>
                      </a:r>
                      <a:r>
                        <a:rPr kumimoji="0" lang="tr-TR" sz="1800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irinci sıra hariç </a:t>
                      </a:r>
                      <a:r>
                        <a:rPr lang="tr-TR" noProof="0" dirty="0" smtClean="0"/>
                        <a:t>h</a:t>
                      </a:r>
                      <a:r>
                        <a:rPr kumimoji="0" lang="tr-TR" sz="1800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erhangi bir sıra </a:t>
                      </a:r>
                      <a:r>
                        <a:rPr lang="tr-TR" noProof="0" dirty="0" smtClean="0"/>
                        <a:t>t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edaviye yanıt vermeyen, ya da son tedaviden sonraki 60 gün içerisinde </a:t>
                      </a:r>
                      <a:r>
                        <a:rPr kumimoji="0" lang="tr-TR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progresyon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Relaps ve </a:t>
                      </a:r>
                      <a:r>
                        <a:rPr kumimoji="0" lang="tr-TR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refrakter</a:t>
                      </a:r>
                      <a:r>
                        <a:rPr kumimoji="0" lang="tr-TR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hastalık: 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Relaps olmuş hastalığın </a:t>
                      </a:r>
                      <a:r>
                        <a:rPr kumimoji="0" lang="tr-TR" sz="18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kurtarma tedavisine yanıtsız olması 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ya da kurtarma tedavisini takiben 60 gün içinde </a:t>
                      </a:r>
                      <a:r>
                        <a:rPr kumimoji="0" lang="tr-TR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progresyon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göstermesi olarak tanımlanır.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Primer</a:t>
                      </a:r>
                      <a:r>
                        <a:rPr kumimoji="0" lang="tr-TR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tr-TR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refrakter</a:t>
                      </a:r>
                      <a:r>
                        <a:rPr kumimoji="0" lang="tr-TR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hastalık: </a:t>
                      </a:r>
                      <a:r>
                        <a:rPr lang="tr-TR" dirty="0" smtClean="0"/>
                        <a:t>D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aha önce </a:t>
                      </a:r>
                      <a:r>
                        <a:rPr kumimoji="0" lang="tr-TR" sz="18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hiçbir yanıt alınamamış 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olan </a:t>
                      </a:r>
                      <a:r>
                        <a:rPr kumimoji="0" lang="tr-TR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refrakter</a:t>
                      </a:r>
                      <a:r>
                        <a:rPr kumimoji="0" lang="tr-T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hastalık olarak tanımlanır.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8938" y="365125"/>
            <a:ext cx="11054862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prstClr val="black"/>
                </a:solidFill>
                <a:latin typeface="+mn-lt"/>
              </a:rPr>
              <a:t>Lenalidomid </a:t>
            </a:r>
            <a:r>
              <a:rPr lang="tr-TR" sz="3200" b="1" dirty="0" smtClean="0">
                <a:latin typeface="+mn-lt"/>
              </a:rPr>
              <a:t>ve </a:t>
            </a:r>
            <a:r>
              <a:rPr lang="tr-TR" sz="3200" b="1" dirty="0" err="1" smtClean="0">
                <a:latin typeface="+mn-lt"/>
              </a:rPr>
              <a:t>Bortezomib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solidFill>
                  <a:prstClr val="black"/>
                </a:solidFill>
                <a:latin typeface="+mn-lt"/>
              </a:rPr>
              <a:t>Refrakter</a:t>
            </a:r>
            <a:r>
              <a:rPr lang="tr-TR" sz="32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tr-TR" sz="3200" b="1" dirty="0">
                <a:solidFill>
                  <a:prstClr val="black"/>
                </a:solidFill>
                <a:latin typeface="+mn-lt"/>
              </a:rPr>
              <a:t>Hastada </a:t>
            </a:r>
            <a:r>
              <a:rPr lang="tr-TR" sz="3200" dirty="0">
                <a:solidFill>
                  <a:prstClr val="black"/>
                </a:solidFill>
                <a:latin typeface="+mn-lt"/>
              </a:rPr>
              <a:t/>
            </a:r>
            <a:br>
              <a:rPr lang="tr-TR" sz="3200" dirty="0">
                <a:solidFill>
                  <a:prstClr val="black"/>
                </a:solidFill>
                <a:latin typeface="+mn-lt"/>
              </a:rPr>
            </a:br>
            <a:r>
              <a:rPr lang="tr-TR" sz="3200" dirty="0">
                <a:solidFill>
                  <a:prstClr val="black"/>
                </a:solidFill>
                <a:latin typeface="+mn-lt"/>
              </a:rPr>
              <a:t>Birinci veya İkinci </a:t>
            </a:r>
            <a:r>
              <a:rPr lang="tr-TR" sz="3200" dirty="0" err="1">
                <a:solidFill>
                  <a:prstClr val="black"/>
                </a:solidFill>
                <a:latin typeface="+mn-lt"/>
              </a:rPr>
              <a:t>Relapsta</a:t>
            </a:r>
            <a:r>
              <a:rPr lang="tr-TR" sz="3200" dirty="0">
                <a:solidFill>
                  <a:prstClr val="black"/>
                </a:solidFill>
                <a:latin typeface="+mn-lt"/>
              </a:rPr>
              <a:t>  Tedavi Yaklaşımı</a:t>
            </a:r>
            <a:r>
              <a:rPr lang="tr-TR" sz="3600" dirty="0"/>
              <a:t> 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298938" y="1922341"/>
          <a:ext cx="8388350" cy="45034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38835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Standart dozlarda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lenalidomid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aldıktan sonra veya aldıktan sonraki 60 gün içinde hastalıkta ilerleme yaşayan hastaların her iki ajana da dirençli olduğu kabul edilir.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 bir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monoklonal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antikor (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ile kombinasyon halinde farklı bir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proteazom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inhibitörünü (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karfilzomib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veya farklı bir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immünomodülatör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ajanı (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içeren bir kombinasyona yanıt verebilir.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 lenalidomid hem de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tedavisine dirençli hastalar için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karfilzomib ve deksametazon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DKd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İsatuksimab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karfilzomib ve deksametazon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deksametazon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tr-T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İsatuximab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deksametazon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Elotuzumab,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deksametazon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tr-T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İçerik Yer Tutucusu 5"/>
          <p:cNvPicPr>
            <a:picLocks noChangeAspect="1"/>
          </p:cNvPicPr>
          <p:nvPr/>
        </p:nvPicPr>
        <p:blipFill rotWithShape="1">
          <a:blip r:embed="rId2"/>
          <a:srcRect l="2863" t="7445" r="39310"/>
          <a:stretch>
            <a:fillRect/>
          </a:stretch>
        </p:blipFill>
        <p:spPr>
          <a:xfrm>
            <a:off x="8836270" y="2028139"/>
            <a:ext cx="3006970" cy="38176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06608" y="4685157"/>
            <a:ext cx="949569" cy="11605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Daratumumab, Karfilzomib, Deksametazon </a:t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DKd</a:t>
            </a:r>
            <a:r>
              <a:rPr lang="tr-TR" sz="3200" b="1" dirty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4282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413556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DKd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lenalidomid ve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bortezomib'e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 için tercih edilen tedavilerden biridir.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Karfilzomib + deksametazon (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ile karşılaştırıldığında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DKd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PFS’yi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iyileştirir.</a:t>
                      </a:r>
                      <a:r>
                        <a:rPr kumimoji="0" lang="tr-TR" sz="19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tr-TR" sz="19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CANDOR çalışmasında: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466 hasta,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DKd'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karşı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almak üzere rastgele 2:1 olarak atandı.</a:t>
                      </a:r>
                      <a:r>
                        <a:rPr kumimoji="0" lang="tr-TR" sz="19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28 aylık takip sonrasında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DKd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(%84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%73) ve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(Ort. 28,6 ay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15,2 ay; HR 0,59) idi.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verileri henüz olgunlaşmamıştır.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: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CANDOR çalışmasında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DKd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kolunda %26 tedavi bırakılmış.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yaygın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3-4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hematolojik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hipertansiyon,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pnömoni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yorgunluk, nefes darlığı ishal ve ÜSYE idi.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7277101" y="6222249"/>
            <a:ext cx="4076699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Botta C, et al. Blood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2017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27;1(7):455-466.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 Jul 18;396(10245):186-197.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Usmani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 Jan;23(1):65-76.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latin typeface="+mn-lt"/>
              </a:rPr>
              <a:t>Isatuksimab</a:t>
            </a:r>
            <a:r>
              <a:rPr lang="tr-TR" sz="3200" b="1" dirty="0">
                <a:latin typeface="+mn-lt"/>
              </a:rPr>
              <a:t>, karfilzomib, deksametazon 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IsaKd</a:t>
            </a:r>
            <a:r>
              <a:rPr lang="tr-TR" sz="3200" b="1" dirty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1076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 ve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bortezomib'e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dirençli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miyelom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için uygun tedavilerden biridir . </a:t>
                      </a:r>
                    </a:p>
                    <a:p>
                      <a:pPr marL="2286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karşılaştırıldığında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toksisitede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büyük artışlar olmaksızın </a:t>
                      </a:r>
                      <a:r>
                        <a:rPr kumimoji="0" lang="tr-TR" sz="16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PFS’yi</a:t>
                      </a:r>
                      <a:r>
                        <a:rPr kumimoji="0" lang="tr-TR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iyileştirir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IKEMA Çalışmasında: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önce 1-3 basamak tedavi almış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302 hasta,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almak üzere 3:2 oranında rastgele atandılar.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21 aylık takip sonrasında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sonuçları: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Benzer ORR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(%87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%83),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derin yanıtlar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(VGPR veya daha iyisi %73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%56).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(medyana ulaşılamadı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19 ay, HR 0,53).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verileri olgunlaşmamış.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IKEMA çalışmasında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pnömoni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kalp yetmezliği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dahil olmak üzere yüzde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oranında ölümcül yan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etkiler.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yaygın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advers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reaksiyonlar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infüzyonla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ilişkili reaksiyonlar, yorgunluk, hipertansiyon, ishal, ÜSYE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hastaların %90'ından fazlasında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anemi ve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trombositopeni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 % 55'inde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nötropeni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gelişti.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7194094" y="6311900"/>
            <a:ext cx="3882794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Moreau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19;397(10292):2361-2371.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Daratumumab, pomalidomid, deksametazon 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DPd</a:t>
            </a:r>
            <a:r>
              <a:rPr lang="tr-TR" sz="3200" b="1" dirty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67508" y="2019056"/>
          <a:ext cx="10515600" cy="34147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 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hem de 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bortezomib'e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dirençli hastalarda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yaygın olarak kullanılır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APOLLO çalışmasında: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304 hastada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Pd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karşılaştırdı.</a:t>
                      </a:r>
                      <a:r>
                        <a:rPr kumimoji="0" lang="tr-T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PFS'yi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iyileştirdi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PFS 12,4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6,9 ay, HR 0,63).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verileri olgunlaşmamış. 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daha fazla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nötropeni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nötropenik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ateş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görülmüştür.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Yaygın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-hematolojik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pireksi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asteni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ishal,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hiperglisemi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infüzyon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ilişkili reaksiyondu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4281854" y="6299657"/>
            <a:ext cx="75525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1. </a:t>
            </a:r>
            <a:r>
              <a:rPr lang="tr-TR" sz="1100" dirty="0" err="1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Dimopoulos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MA, et al. (APOLLO): an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open-label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randomised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phase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3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trial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 2021 Jun;22(6):801-812.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600" b="1" dirty="0" err="1" smtClean="0">
                <a:latin typeface="+mn-lt"/>
              </a:rPr>
              <a:t>İsatuximab</a:t>
            </a:r>
            <a:r>
              <a:rPr lang="tr-TR" sz="3600" b="1" dirty="0">
                <a:latin typeface="+mn-lt"/>
              </a:rPr>
              <a:t>, pomalidomid, deksametazon </a:t>
            </a:r>
            <a:r>
              <a:rPr lang="tr-TR" sz="3600" b="1" dirty="0" smtClean="0">
                <a:latin typeface="+mn-lt"/>
              </a:rPr>
              <a:t/>
            </a:r>
            <a:br>
              <a:rPr lang="tr-TR" sz="3600" b="1" dirty="0" smtClean="0">
                <a:latin typeface="+mn-lt"/>
              </a:rPr>
            </a:br>
            <a:r>
              <a:rPr lang="tr-TR" sz="3600" b="1" dirty="0" smtClean="0">
                <a:latin typeface="+mn-lt"/>
              </a:rPr>
              <a:t>(</a:t>
            </a:r>
            <a:r>
              <a:rPr lang="tr-TR" sz="3600" b="1" dirty="0">
                <a:latin typeface="+mn-lt"/>
              </a:rPr>
              <a:t>IsaPd)</a:t>
            </a:r>
            <a:r>
              <a:rPr lang="tr-TR" sz="3600" dirty="0">
                <a:latin typeface="+mn-lt"/>
              </a:rPr>
              <a:t/>
            </a:r>
            <a:br>
              <a:rPr lang="tr-TR" sz="3600" dirty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0167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lenalidomid ve  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bortezomib'e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dirençli hastalarda kabul edilebilir bir alternatiftir. </a:t>
                      </a:r>
                    </a:p>
                    <a:p>
                      <a:pPr marL="2286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Pd ile karşılaştırıldığında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PFS’yi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iyileştirir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ICARIA-MM çalışmasında: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307 MM hastası, Pd'ye karşı IsaPd.</a:t>
                      </a:r>
                      <a:r>
                        <a:rPr kumimoji="0" lang="tr-T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35 aylık takip sonrası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sonuçları: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yüksek bir ORR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(%63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%33).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(Ort. 11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6 ay; HR 0,6).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OS'de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tahmini 7 aylık iyileşme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25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18 ay; HR 0,76). 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Pd’ye göre daha yüksek ÜSYE oranları, ishal ve ikinci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maligniteler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yaygın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3-4 hematolojik olmayan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pnömoni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alt SYE ve İYE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761284" y="6025783"/>
            <a:ext cx="459251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1100" dirty="0" err="1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Attal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7;394(10214):2096-2107.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Richardson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PG,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 Mar;23(3):416-427.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54270" y="59773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rgbClr val="212121"/>
                </a:solidFill>
                <a:latin typeface="BlinkMacSystemFont"/>
              </a:rPr>
              <a:t>Isatuximab</a:t>
            </a:r>
            <a:r>
              <a:rPr lang="en-US" sz="1200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is an anti-CD38 monoclonal antibody (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mAb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) approved for use in the treatment of adults with multiple myeloma (MM)</a:t>
            </a:r>
            <a:endParaRPr lang="tr-TR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Elotuzumab, </a:t>
            </a:r>
            <a:r>
              <a:rPr lang="tr-TR" sz="3200" b="1" dirty="0" err="1">
                <a:solidFill>
                  <a:prstClr val="black"/>
                </a:solidFill>
                <a:latin typeface="Calibri" panose="020F0502020204030204"/>
              </a:rPr>
              <a:t>pomalidomid</a:t>
            </a: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tr-TR" sz="3200" b="1" dirty="0" err="1">
                <a:solidFill>
                  <a:prstClr val="black"/>
                </a:solidFill>
                <a:latin typeface="Calibri" panose="020F0502020204030204"/>
              </a:rPr>
              <a:t>deksametazon</a:t>
            </a: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tr-TR" sz="32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tr-TR" sz="3200" b="1" dirty="0" err="1">
                <a:solidFill>
                  <a:prstClr val="black"/>
                </a:solidFill>
                <a:latin typeface="Calibri" panose="020F0502020204030204"/>
              </a:rPr>
              <a:t>EPd</a:t>
            </a: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058008" y="1579440"/>
          <a:ext cx="10515600" cy="45328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4460875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EPd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 ve bir Pİ dahil en az iki tedavi basamağını almış R/R MM için ABD ve Avrupa'da onaylanmıştır.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Pd’ye karşı PFS ve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OS'yi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iyileştirir. </a:t>
                      </a:r>
                      <a:r>
                        <a:rPr kumimoji="0" lang="tr-T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ELOQUENT-3 çalışmasında: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 bir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proteazom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inhibitörüne R/R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117 hastada, Pd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karşılaştırıldı.</a:t>
                      </a:r>
                      <a:r>
                        <a:rPr kumimoji="0" lang="tr-TR" sz="19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Minimum 45 aylık takipten sonra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ile;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yüksek ORR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(%53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%26).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PFS'de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iyileşme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10,3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4,7 ay; HR 0,54).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iyileşme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30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17 ay; HR 0,59).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Pd ile karşılaştırıldığında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benzer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oranlarda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3-4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advers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olay oldu.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sık görülen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3 - 4 hematolojik olmayan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hiperglisemi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katarakttır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 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5949461" y="6209957"/>
            <a:ext cx="6096000" cy="4546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et al. 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2018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8;379(19):1811-1822.</a:t>
            </a:r>
            <a:endParaRPr lang="tr-T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et al.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 Jan 20;41(3):568-578. </a:t>
            </a:r>
            <a:endParaRPr lang="tr-T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2903" y="365125"/>
            <a:ext cx="11010898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prstClr val="black"/>
                </a:solidFill>
                <a:latin typeface="+mn-lt"/>
              </a:rPr>
              <a:t>Lenalidomid </a:t>
            </a:r>
            <a:r>
              <a:rPr lang="tr-TR" sz="3200" b="1" dirty="0">
                <a:latin typeface="+mn-lt"/>
              </a:rPr>
              <a:t>ve </a:t>
            </a:r>
            <a:r>
              <a:rPr lang="tr-TR" sz="3200" b="1" dirty="0" err="1" smtClean="0">
                <a:latin typeface="+mn-lt"/>
              </a:rPr>
              <a:t>Daratumumab'a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+mn-lt"/>
              </a:rPr>
              <a:t>Refrakter</a:t>
            </a:r>
            <a:r>
              <a:rPr lang="tr-TR" sz="3200" b="1" dirty="0">
                <a:solidFill>
                  <a:prstClr val="black"/>
                </a:solidFill>
                <a:latin typeface="+mn-lt"/>
              </a:rPr>
              <a:t> Hastada </a:t>
            </a:r>
            <a:r>
              <a:rPr lang="tr-TR" sz="3200" dirty="0">
                <a:solidFill>
                  <a:prstClr val="black"/>
                </a:solidFill>
              </a:rPr>
              <a:t/>
            </a:r>
            <a:br>
              <a:rPr lang="tr-TR" sz="3200" dirty="0">
                <a:solidFill>
                  <a:prstClr val="black"/>
                </a:solidFill>
              </a:rPr>
            </a:br>
            <a:r>
              <a:rPr lang="tr-TR" sz="3200" dirty="0">
                <a:solidFill>
                  <a:prstClr val="black"/>
                </a:solidFill>
              </a:rPr>
              <a:t>Birinci veya İkinci </a:t>
            </a:r>
            <a:r>
              <a:rPr lang="tr-TR" sz="3200" dirty="0" err="1">
                <a:solidFill>
                  <a:prstClr val="black"/>
                </a:solidFill>
              </a:rPr>
              <a:t>Relapsta</a:t>
            </a:r>
            <a:r>
              <a:rPr lang="tr-TR" sz="3200" dirty="0">
                <a:solidFill>
                  <a:prstClr val="black"/>
                </a:solidFill>
              </a:rPr>
              <a:t>  Tedavi Yaklaşımı</a:t>
            </a:r>
            <a:r>
              <a:rPr lang="tr-TR" sz="3600" dirty="0"/>
              <a:t> 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325321" y="2142148"/>
          <a:ext cx="8562975" cy="39806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562975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Dara. ve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tedavisi sırasında veya 60 gün içinde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progrese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olan hastalardır.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Ayda bir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kez dara dozuna cevap vermeyen,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haftada bir kez uygulanan doza  cevap verebilir.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dikkate alınmalıdır. 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Bir anti-CD38 antikora dirençli hastanın diğer anti-CD38 antikorlara dirençli olduğunu varsayıyoruz.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Bazı çalışmalar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daratumumab'ı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takiben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isatuksimablı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kombinasyonlara yanıtları tanımlamış olsa da, tek ajan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isatuximab'a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yanıt gösterilmemiştir.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hem de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daratumumab'a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dirençli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 hastaları için: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Karfilzomib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, 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 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tr-T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, 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VPd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siklofosfamid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 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VCd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Selinexor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SVd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kumimoji="0" lang="tr-T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İçerik Yer Tutucusu 5"/>
          <p:cNvPicPr>
            <a:picLocks noChangeAspect="1"/>
          </p:cNvPicPr>
          <p:nvPr/>
        </p:nvPicPr>
        <p:blipFill rotWithShape="1">
          <a:blip r:embed="rId2"/>
          <a:srcRect l="2863" t="7445" r="39310"/>
          <a:stretch>
            <a:fillRect/>
          </a:stretch>
        </p:blipFill>
        <p:spPr>
          <a:xfrm>
            <a:off x="8985739" y="1913839"/>
            <a:ext cx="3006970" cy="38176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14439" y="4632403"/>
            <a:ext cx="949569" cy="11605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88641" y="6443491"/>
            <a:ext cx="35060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Mikhael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J, et al. Blood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Cancer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J. 2021 May 12;11(5):89.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4577" y="400294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Carfilzomib, Pomalidomid, Deksametazon </a:t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KPd</a:t>
            </a:r>
            <a:r>
              <a:rPr lang="tr-TR" sz="3200" b="1" dirty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926123" y="1957510"/>
          <a:ext cx="10515600" cy="38450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duyarlılığından bağımsız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olarak,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daratumumab'a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nükseden MM hastalarında tercih edilen bir tedavidir.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dirençli hastaların kaydedildiği faz 1/2 çok merkezli çalışmalarında değerlendirilmiştir.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1-3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 çalışmalarda,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hastaların yaklaşık %50-60'ında yanıtlar görüldü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Yanıtlar, hastanın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bortezomib'e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direnç durumundan bağımsız benzerdi 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endParaRPr kumimoji="0" lang="tr-T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Enfeksiyon; ateş;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nöropati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yorgunluk, hipertansiyon, kalp ve böbrek yetmezliği.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907822" y="5709260"/>
            <a:ext cx="465406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Bringhen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2018 Aug;32(8):1803-1807.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Shah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JJ, et al. Blood. 2015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12;126(20):2284-90.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Sonneveld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Hemasphere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30;6(10):e786.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37750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750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daratumumab'a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MM hastaları için önemli bir tedavi seçeneğidir.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EVOLUTION çalışmasında: 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İlk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155 hastanın dahil edildiği bir faz 3 çalışmada,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VRd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benzer PFS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16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19 ay) ve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(üç yılda %48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%51) ile sonuçlandı.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VCD'yi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(VTD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ile karşılaştıran faz 3 çalışmada (IFM 2013-04),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VCD daha düşük bir ORR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(%83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%92) 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endParaRPr kumimoji="0" lang="tr-T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 3-4 hematolojik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arasında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nötropeni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lenfopeni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trombositopeni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yer aldı.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yaygın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3-4 hematolojik olmayan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nöropati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yorgunluk ve ishaldir.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Bortezomib, Siklofosfamid, Deksametazon </a:t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VCd</a:t>
            </a:r>
            <a:r>
              <a:rPr lang="tr-TR" sz="3200" b="1" dirty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849207" y="6006235"/>
            <a:ext cx="4835769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r-TR" sz="1200" dirty="0" err="1" smtClean="0"/>
              <a:t>Montefusco</a:t>
            </a:r>
            <a:r>
              <a:rPr lang="tr-TR" sz="1200" dirty="0" smtClean="0"/>
              <a:t> </a:t>
            </a:r>
            <a:r>
              <a:rPr lang="tr-TR" sz="1200" dirty="0"/>
              <a:t>V, et al. </a:t>
            </a:r>
            <a:r>
              <a:rPr lang="tr-TR" sz="1200" dirty="0" err="1"/>
              <a:t>Br</a:t>
            </a:r>
            <a:r>
              <a:rPr lang="tr-TR" sz="1200" dirty="0"/>
              <a:t> J </a:t>
            </a:r>
            <a:r>
              <a:rPr lang="tr-TR" sz="1200" dirty="0" err="1"/>
              <a:t>Haematol</a:t>
            </a:r>
            <a:r>
              <a:rPr lang="tr-TR" sz="1200" dirty="0"/>
              <a:t>. 2020 Mar;188(6):907-917</a:t>
            </a:r>
            <a:r>
              <a:rPr lang="tr-TR" sz="1200" dirty="0" smtClean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r-TR" sz="1200" dirty="0" err="1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Moreau</a:t>
            </a:r>
            <a:r>
              <a:rPr lang="tr-TR" sz="12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P, et al. Blood. 2016 May 26;127(21):2569-74.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Selinexor, Bortezomib, Deksametazon </a:t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 smtClean="0">
                <a:latin typeface="+mn-lt"/>
              </a:rPr>
              <a:t>SVd</a:t>
            </a:r>
            <a:r>
              <a:rPr lang="tr-TR" sz="3200" b="1" dirty="0" smtClean="0">
                <a:latin typeface="+mn-lt"/>
              </a:rPr>
              <a:t>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14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kullanım: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daratumumab'a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MM hastaları için başka bir seçenektir.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BOSTON çalışmasında: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MM'si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olan 402 hastada 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Haftada bir kez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haftada iki kez (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karşılaştırıldı.</a:t>
                      </a:r>
                      <a:r>
                        <a:rPr kumimoji="0" lang="tr-TR" sz="19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Planlanan toplam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dozları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kolunda daha düşüktü.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Haftada bir kez yapılan </a:t>
                      </a:r>
                      <a:r>
                        <a:rPr kumimoji="0" lang="tr-TR" sz="19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SVd</a:t>
                      </a:r>
                      <a:r>
                        <a:rPr kumimoji="0" lang="tr-TR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ile;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yüksek bir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ORR'ye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%76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%62)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uzun PFS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(Ort. 14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9,5 ay; HR 0,70).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verileri olgunlaşmamıştır.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endParaRPr kumimoji="0" lang="tr-TR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Haftada iki kez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karşılaştırıldığında haftalık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az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periferik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nöropatiye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(%32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%47)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fazla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sitopeniye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enfeksiyona,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gastrointestinal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toksisiteye</a:t>
                      </a: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yorgunluğa ve katarakta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neden oldu.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960577" y="6191137"/>
            <a:ext cx="447821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Grosicki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14;396(10262):1563-1573.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S,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1;96(9):1120-1130.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tr-TR" sz="3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tr-TR" sz="3200" b="1" dirty="0" smtClean="0">
                <a:solidFill>
                  <a:prstClr val="black"/>
                </a:solidFill>
                <a:latin typeface="Calibri" panose="020F0502020204030204"/>
              </a:rPr>
              <a:t>Her </a:t>
            </a:r>
            <a:r>
              <a:rPr lang="tr-TR" sz="3200" b="1" dirty="0" err="1">
                <a:solidFill>
                  <a:prstClr val="black"/>
                </a:solidFill>
                <a:latin typeface="Calibri" panose="020F0502020204030204"/>
              </a:rPr>
              <a:t>relaps</a:t>
            </a: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 hastalık tedavi edilmeli midir? </a:t>
            </a:r>
            <a:br>
              <a:rPr lang="tr-TR" sz="32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Tedavi zamanlaması ne olmalıdır?</a:t>
            </a:r>
            <a:br>
              <a:rPr lang="tr-TR" sz="3200" b="1" dirty="0">
                <a:solidFill>
                  <a:prstClr val="black"/>
                </a:solidFill>
                <a:latin typeface="Calibri" panose="020F0502020204030204"/>
              </a:rPr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647700" y="1825302"/>
          <a:ext cx="11236569" cy="42428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23656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r-TR" dirty="0" smtClean="0"/>
                        <a:t>Tedavi verilmeyen durumlar: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Klinik </a:t>
                      </a:r>
                      <a:r>
                        <a:rPr lang="tr-TR" dirty="0" err="1" smtClean="0"/>
                        <a:t>relaps</a:t>
                      </a:r>
                      <a:r>
                        <a:rPr lang="tr-TR" dirty="0" smtClean="0"/>
                        <a:t> yok ve </a:t>
                      </a:r>
                      <a:r>
                        <a:rPr lang="tr-TR" dirty="0" err="1" smtClean="0"/>
                        <a:t>paraproteinlerde</a:t>
                      </a:r>
                      <a:r>
                        <a:rPr lang="tr-TR" dirty="0" smtClean="0"/>
                        <a:t> artışın yavaş olduğu biyokimyasal </a:t>
                      </a:r>
                      <a:r>
                        <a:rPr lang="tr-TR" dirty="0" err="1" smtClean="0"/>
                        <a:t>relapsta</a:t>
                      </a:r>
                      <a:r>
                        <a:rPr lang="tr-TR" dirty="0" smtClean="0"/>
                        <a:t> acil tedaviye ihtiyacı yoktur ve tedavi ertelenebilir.  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 smtClean="0"/>
                        <a:t>Otolog</a:t>
                      </a:r>
                      <a:r>
                        <a:rPr lang="tr-TR" dirty="0" smtClean="0"/>
                        <a:t> transplantasyon sonrası oligoklonal yeniden yapılanma gelişen hastalarda da tedavi </a:t>
                      </a:r>
                      <a:r>
                        <a:rPr lang="tr-TR" dirty="0" err="1" smtClean="0"/>
                        <a:t>endike</a:t>
                      </a:r>
                      <a:r>
                        <a:rPr lang="tr-TR" dirty="0" smtClean="0"/>
                        <a:t> değildir.</a:t>
                      </a:r>
                      <a:r>
                        <a:rPr lang="tr-TR" baseline="30000" dirty="0" smtClean="0"/>
                        <a:t>1</a:t>
                      </a:r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Klinik </a:t>
                      </a:r>
                      <a:r>
                        <a:rPr lang="tr-TR" dirty="0" err="1" smtClean="0"/>
                        <a:t>relaps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ekstramedüller</a:t>
                      </a:r>
                      <a:r>
                        <a:rPr lang="tr-TR" dirty="0" smtClean="0"/>
                        <a:t> hastalık veya </a:t>
                      </a:r>
                      <a:r>
                        <a:rPr lang="tr-TR" dirty="0" err="1" smtClean="0"/>
                        <a:t>paraproteinlerde</a:t>
                      </a:r>
                      <a:r>
                        <a:rPr lang="tr-TR" dirty="0" smtClean="0"/>
                        <a:t> hızlı bir artış olmuşsa </a:t>
                      </a:r>
                      <a:r>
                        <a:rPr lang="tr-TR" dirty="0" err="1" smtClean="0"/>
                        <a:t>relapsı</a:t>
                      </a:r>
                      <a:r>
                        <a:rPr lang="tr-TR" dirty="0" smtClean="0"/>
                        <a:t>  tedavi et.</a:t>
                      </a:r>
                      <a:r>
                        <a:rPr lang="tr-TR" baseline="30000" dirty="0" smtClean="0"/>
                        <a:t>2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b="1" dirty="0" smtClean="0"/>
                        <a:t>Klinik </a:t>
                      </a:r>
                      <a:r>
                        <a:rPr lang="tr-TR" b="1" dirty="0" err="1" smtClean="0"/>
                        <a:t>Relaps</a:t>
                      </a:r>
                      <a:r>
                        <a:rPr lang="tr-TR" b="1" dirty="0" smtClean="0"/>
                        <a:t>: </a:t>
                      </a:r>
                      <a:r>
                        <a:rPr lang="tr-TR" b="0" dirty="0" smtClean="0"/>
                        <a:t>MM tanısı için kullanılan tanımların aynısı kullanarak CRAB semptomlarının gelişimi.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b="1" dirty="0" err="1" smtClean="0"/>
                        <a:t>Ekstramedüller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plazmasitom</a:t>
                      </a:r>
                      <a:r>
                        <a:rPr lang="tr-TR" b="1" dirty="0" smtClean="0"/>
                        <a:t>: </a:t>
                      </a:r>
                      <a:r>
                        <a:rPr lang="tr-TR" b="0" dirty="0" smtClean="0"/>
                        <a:t>Kemik iliğinin dışındaki plazma hücreli tümörler. (PET/CT) ile hastalığın yaygınlığı?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b="1" dirty="0" err="1" smtClean="0"/>
                        <a:t>Paraproteinlerde</a:t>
                      </a:r>
                      <a:r>
                        <a:rPr lang="tr-TR" b="1" dirty="0" smtClean="0"/>
                        <a:t> hızlı artış: </a:t>
                      </a:r>
                      <a:r>
                        <a:rPr lang="tr-TR" b="0" dirty="0" smtClean="0"/>
                        <a:t>İki - üç ay içinde M proteininin iki katına çıkması  ve serumda ≥1 g/</a:t>
                      </a:r>
                      <a:r>
                        <a:rPr lang="tr-TR" b="0" dirty="0" err="1" smtClean="0"/>
                        <a:t>dL</a:t>
                      </a:r>
                      <a:r>
                        <a:rPr lang="tr-TR" b="0" dirty="0" smtClean="0"/>
                        <a:t> veya idrarda 24 saatte ≥ 500 mg mutlak M protein düzeyinde artış olması. Birbirini takip eden iki ölçümle doğrula!</a:t>
                      </a:r>
                    </a:p>
                    <a:p>
                      <a:pPr algn="just"/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7631723" y="6122982"/>
            <a:ext cx="4252546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1200" dirty="0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Laubach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J, et al.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2016 May;30(5):1005-17. </a:t>
            </a:r>
            <a:endParaRPr lang="tr-T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sz="1200" dirty="0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tr-TR" sz="1200" dirty="0" err="1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Palumbo</a:t>
            </a:r>
            <a:r>
              <a:rPr lang="tr-TR" sz="1200" dirty="0" smtClean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A, et al.  J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2014 </a:t>
            </a:r>
            <a:r>
              <a:rPr lang="tr-TR" sz="1200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Feb</a:t>
            </a:r>
            <a:r>
              <a:rPr lang="tr-TR" sz="12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20;32(6):587-600. </a:t>
            </a:r>
            <a:endParaRPr lang="tr-T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Kırılgan Hastalar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tr-TR" sz="2400" dirty="0" smtClean="0"/>
              <a:t>Mümkün oldukça, </a:t>
            </a:r>
            <a:r>
              <a:rPr lang="tr-TR" sz="2400" b="1" dirty="0" smtClean="0"/>
              <a:t>2 </a:t>
            </a:r>
            <a:r>
              <a:rPr lang="tr-TR" sz="2400" b="1" dirty="0"/>
              <a:t>ilaçlı rejimler </a:t>
            </a:r>
            <a:r>
              <a:rPr lang="tr-TR" sz="2400" dirty="0"/>
              <a:t>yerine </a:t>
            </a:r>
            <a:r>
              <a:rPr lang="tr-TR" sz="2400" b="1" dirty="0" smtClean="0"/>
              <a:t>3 </a:t>
            </a:r>
            <a:r>
              <a:rPr lang="tr-TR" sz="2400" b="1" dirty="0"/>
              <a:t>ilaçlı rejimleri </a:t>
            </a:r>
            <a:r>
              <a:rPr lang="tr-TR" sz="2400" dirty="0"/>
              <a:t>tercih </a:t>
            </a:r>
            <a:r>
              <a:rPr lang="tr-TR" sz="2400" dirty="0" smtClean="0"/>
              <a:t>etmeli.</a:t>
            </a:r>
            <a:r>
              <a:rPr lang="tr-TR" sz="2400" dirty="0"/>
              <a:t> </a:t>
            </a:r>
            <a:endParaRPr lang="tr-TR" sz="2400" dirty="0" smtClean="0"/>
          </a:p>
          <a:p>
            <a:pPr algn="just"/>
            <a:r>
              <a:rPr lang="tr-TR" sz="2400" dirty="0" smtClean="0"/>
              <a:t>Ancak </a:t>
            </a:r>
            <a:r>
              <a:rPr lang="tr-TR" sz="2400" dirty="0"/>
              <a:t>iki ilaçlı rejimler, üç ilaçlı rejimleri </a:t>
            </a:r>
            <a:r>
              <a:rPr lang="tr-TR" sz="2400" dirty="0" err="1"/>
              <a:t>tolere</a:t>
            </a:r>
            <a:r>
              <a:rPr lang="tr-TR" sz="2400" dirty="0"/>
              <a:t> edemeyen zayıf hastalar için kabul edilebilir bir alternatiftir.</a:t>
            </a:r>
          </a:p>
          <a:p>
            <a:pPr algn="just"/>
            <a:r>
              <a:rPr lang="tr-TR" sz="2400" b="1" dirty="0"/>
              <a:t>Tek ajan tedavisi</a:t>
            </a:r>
            <a:r>
              <a:rPr lang="tr-TR" sz="2400" dirty="0"/>
              <a:t>, </a:t>
            </a:r>
            <a:r>
              <a:rPr lang="tr-TR" sz="2400" dirty="0" err="1"/>
              <a:t>steroidleri</a:t>
            </a:r>
            <a:r>
              <a:rPr lang="tr-TR" sz="2400" dirty="0"/>
              <a:t> </a:t>
            </a:r>
            <a:r>
              <a:rPr lang="tr-TR" sz="2400" dirty="0" err="1"/>
              <a:t>tolere</a:t>
            </a:r>
            <a:r>
              <a:rPr lang="tr-TR" sz="2400" dirty="0"/>
              <a:t> edemeyen </a:t>
            </a:r>
            <a:r>
              <a:rPr lang="tr-TR" sz="2400" dirty="0" smtClean="0"/>
              <a:t>veya üç </a:t>
            </a:r>
            <a:r>
              <a:rPr lang="tr-TR" sz="2400" dirty="0"/>
              <a:t>ilaçlı veya iki ilaçlı rejimlerle iyi kontrol edilen hastalarda yan etkileri en aza indirmek için tedavinin yoğunluğunu azaltmak </a:t>
            </a:r>
            <a:r>
              <a:rPr lang="tr-TR" sz="2400" dirty="0" smtClean="0"/>
              <a:t>amacıyla bazen </a:t>
            </a:r>
            <a:r>
              <a:rPr lang="tr-TR" sz="2400" dirty="0"/>
              <a:t>kullanılır.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0084" y="180487"/>
            <a:ext cx="10515600" cy="98009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Kırılgan </a:t>
            </a:r>
            <a:r>
              <a:rPr lang="tr-TR" sz="3200" b="1" dirty="0" smtClean="0"/>
              <a:t>Hastalar için </a:t>
            </a:r>
            <a:br>
              <a:rPr lang="tr-TR" sz="3200" b="1" dirty="0" smtClean="0"/>
            </a:br>
            <a:r>
              <a:rPr lang="tr-TR" sz="3200" b="1" dirty="0" smtClean="0">
                <a:solidFill>
                  <a:prstClr val="black"/>
                </a:solidFill>
                <a:latin typeface="Calibri" panose="020F0502020204030204"/>
              </a:rPr>
              <a:t>İki </a:t>
            </a: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ilaçlı rejimler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970084" y="1268657"/>
          <a:ext cx="10515600" cy="44165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İksazomib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Bortezomib'e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olmayan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70 hastada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Id’nin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kullanıldığı bir faz 2 çalışmasında, en az PR yanıt ve üstü %43 elde edildi. Ortalama olaysız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sağkalım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(EFS) 8,4 aydı.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Carfilzomib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Önceki 1-3 tedaviden sonra nükseden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hastalarda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karşılaştıran çok merkezli bir faz 3 çalışmada (ENDEAVOR).</a:t>
                      </a:r>
                      <a:r>
                        <a:rPr kumimoji="0" lang="tr-TR" sz="1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ORR’yi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iyileştirdi 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(%77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%63) , 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 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(medyan 19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9 ay; HR 0,53) ve 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(medyan 48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39 ay; HR 0,76)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artı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yapılan bir çalışmada, </a:t>
                      </a:r>
                      <a:r>
                        <a:rPr kumimoji="0" lang="tr-T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progresyona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kadar geçen süre ortalama 9,5 ay olan hastalarda 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 %66 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idi.</a:t>
                      </a:r>
                      <a:r>
                        <a:rPr kumimoji="0" lang="tr-TR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(Pd)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Pd, 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hastalıkta yaklaşık %60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hastalıkta yaklaşık %30 yanıt oluşturur.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Randomize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çalışmalar, tek başına yüksek doz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ve tek başına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karşılaştırıldığında  Pd lehine olumlu sonuçlar vermiştir.</a:t>
                      </a:r>
                      <a:r>
                        <a:rPr kumimoji="0" lang="tr-TR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Çoklu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hastalarda yanıt süresi 4 - 10 ay arasında değişmektedir.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plaseboyu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karşılaştıran iki büyük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randomize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faz 3 çalışmada (MM-009 ve MM-010) ,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yanıt oranlarını ve ilerlemeye kadar geçen süreyi iyileştirdi.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tedavi edilen hastalarda görülen en yaygın ciddi (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3/4)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toksisiteler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sitopeniler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venöz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tromboembolizmdir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661746" y="6156762"/>
            <a:ext cx="9759461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Kumar SK, et al. Blood. 2016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17;128(20):2415-2422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.; 2.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Dimopoulos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Jan;17(1):27-38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Jagannath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Haematologica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2006 Jul;91(7):929-34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.; 4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.Richardson 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PG, et al. Blood. 2014 Mar 20;123(12):1826-32. 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4222" y="505802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Agresif hastalık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970084" y="1992679"/>
          <a:ext cx="10515600" cy="33802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Tedavi altında 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progrese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olurken veya 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sırasında 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majör komplikasyonları (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tr-TR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akut böbrek yetmezliği, </a:t>
                      </a:r>
                      <a:r>
                        <a:rPr kumimoji="0" lang="tr-TR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ekstramedüller</a:t>
                      </a:r>
                      <a:r>
                        <a:rPr kumimoji="0" lang="tr-TR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hastalık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olan 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hastaların tedavisi bireyselleştirilir.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Agresif 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nüksler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birkaç yeni ajanın birlikte verildiği daha agresif rejimlerden fayda görebilir.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Örnek olarak 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VRd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tedavisinde agresif ilerleme 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gösteren bir hasta, 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(Dara-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tedavi edilebilir.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Dara-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KPD'yi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değerlendiren bir klinik çalışma devam etmektedir. (NCT04176718). 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Üçüncü veya daha sonraki </a:t>
            </a:r>
            <a:r>
              <a:rPr lang="tr-TR" sz="3200" b="1" dirty="0" err="1">
                <a:latin typeface="+mn-lt"/>
              </a:rPr>
              <a:t>relaps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4985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Üçüncü veya daha sonraki 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 için yaklaşım, hastalığın 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MM'deki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aktif ajanlara dirençli olup olmadığına bağlıdır:  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Anti-CD38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monoklonal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antikoru (örneğin,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daratumumab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,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isatuximab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)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endParaRPr kumimoji="0" lang="tr-T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endParaRPr kumimoji="0" lang="tr-T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endParaRPr kumimoji="0" lang="tr-T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Karfilzomib</a:t>
                      </a:r>
                      <a:endParaRPr kumimoji="0" lang="tr-T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Penta-refrakter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MM 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terimi, bu ajanların/sınıfların beşine de dirençli olan MM için kullanılır.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>
                <a:latin typeface="+mn-lt"/>
              </a:rPr>
              <a:t>Üçüncü </a:t>
            </a:r>
            <a:r>
              <a:rPr lang="tr-TR" sz="3600" b="1" dirty="0">
                <a:latin typeface="+mn-lt"/>
              </a:rPr>
              <a:t>veya daha sonraki </a:t>
            </a:r>
            <a:r>
              <a:rPr lang="tr-TR" sz="3600" b="1" dirty="0" err="1">
                <a:latin typeface="+mn-lt"/>
              </a:rPr>
              <a:t>relaps</a:t>
            </a:r>
            <a:r>
              <a:rPr lang="tr-TR" sz="3600" b="1" dirty="0">
                <a:latin typeface="+mn-lt"/>
              </a:rPr>
              <a:t/>
            </a:r>
            <a:br>
              <a:rPr lang="tr-TR" sz="3600" b="1" dirty="0">
                <a:latin typeface="+mn-lt"/>
              </a:rPr>
            </a:br>
            <a:r>
              <a:rPr lang="tr-TR" sz="3600" dirty="0">
                <a:latin typeface="+mn-lt"/>
              </a:rPr>
              <a:t>Penta-refrakter hastalığı</a:t>
            </a:r>
            <a:r>
              <a:rPr lang="tr-TR" sz="3600" b="1" dirty="0">
                <a:latin typeface="+mn-lt"/>
              </a:rPr>
              <a:t> </a:t>
            </a:r>
            <a:r>
              <a:rPr lang="tr-TR" sz="3600" u="sng" dirty="0" smtClean="0">
                <a:latin typeface="+mn-lt"/>
              </a:rPr>
              <a:t>olmayan</a:t>
            </a:r>
            <a:r>
              <a:rPr lang="tr-TR" sz="3600" dirty="0" smtClean="0">
                <a:latin typeface="+mn-lt"/>
              </a:rPr>
              <a:t> </a:t>
            </a:r>
            <a:r>
              <a:rPr lang="tr-TR" sz="3600" dirty="0">
                <a:latin typeface="+mn-lt"/>
              </a:rPr>
              <a:t>hastalara yaklaşım</a:t>
            </a:r>
            <a:r>
              <a:rPr lang="tr-TR" dirty="0">
                <a:latin typeface="+mn-lt"/>
              </a:rPr>
              <a:t/>
            </a:r>
            <a:br>
              <a:rPr lang="tr-TR" dirty="0">
                <a:latin typeface="+mn-lt"/>
              </a:rPr>
            </a:br>
            <a:endParaRPr lang="tr-TR" dirty="0"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22" y="2404599"/>
            <a:ext cx="3711963" cy="415569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38200" y="1838778"/>
            <a:ext cx="105156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Penta </a:t>
            </a:r>
            <a:r>
              <a:rPr kumimoji="0" lang="tr-T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refrakter</a:t>
            </a:r>
            <a:r>
              <a:rPr kumimoji="0" lang="tr-TR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olmayan </a:t>
            </a:r>
            <a:r>
              <a:rPr kumimoji="0" lang="tr-TR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 </a:t>
            </a: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için rejim seçimi, birinci veya ikinci </a:t>
            </a:r>
            <a:r>
              <a:rPr kumimoji="0" lang="tr-TR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relapstakine</a:t>
            </a: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benzer.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İlaç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duyarlılığı ve beklenen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toksisiteye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göre yönlendirilir.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873262" y="2409092"/>
            <a:ext cx="6057900" cy="3989165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/>
              <a:t>BCMA: B cell maturation antigen; </a:t>
            </a:r>
            <a:r>
              <a:rPr lang="en-US" dirty="0" err="1"/>
              <a:t>BiTE</a:t>
            </a:r>
            <a:r>
              <a:rPr lang="en-US" dirty="0"/>
              <a:t>: bispecific T cell engager; CAR: chimeric antigen receptor; </a:t>
            </a:r>
            <a:r>
              <a:rPr lang="en-US" dirty="0" err="1"/>
              <a:t>Cilta-cel</a:t>
            </a:r>
            <a:r>
              <a:rPr lang="en-US" dirty="0"/>
              <a:t>: </a:t>
            </a:r>
            <a:r>
              <a:rPr lang="en-US" dirty="0" err="1"/>
              <a:t>ciltacabtagene</a:t>
            </a:r>
            <a:r>
              <a:rPr lang="en-US" dirty="0"/>
              <a:t> </a:t>
            </a:r>
            <a:r>
              <a:rPr lang="en-US" dirty="0" err="1"/>
              <a:t>autoleucel</a:t>
            </a:r>
            <a:r>
              <a:rPr lang="en-US" dirty="0"/>
              <a:t>; DCEP: dexamethasone, cyclophosphamide, etoposide, and cisplatin; Ide-</a:t>
            </a:r>
            <a:r>
              <a:rPr lang="en-US" dirty="0" err="1"/>
              <a:t>cel</a:t>
            </a:r>
            <a:r>
              <a:rPr lang="en-US" dirty="0"/>
              <a:t>: </a:t>
            </a:r>
            <a:r>
              <a:rPr lang="en-US" dirty="0" err="1"/>
              <a:t>idecabtagene</a:t>
            </a:r>
            <a:r>
              <a:rPr lang="en-US" dirty="0"/>
              <a:t> </a:t>
            </a:r>
            <a:r>
              <a:rPr lang="en-US" dirty="0" err="1"/>
              <a:t>vicleucel</a:t>
            </a:r>
            <a:r>
              <a:rPr lang="en-US" dirty="0"/>
              <a:t>; MM: multiple myeloma; VDT-PACE: </a:t>
            </a:r>
            <a:r>
              <a:rPr lang="en-US" dirty="0" err="1"/>
              <a:t>bortezomib</a:t>
            </a:r>
            <a:r>
              <a:rPr lang="en-US" dirty="0"/>
              <a:t>, dexamethasone, thalidomide, cisplatin, doxorubicin, cyclophosphamide, and etoposide.</a:t>
            </a:r>
          </a:p>
          <a:p>
            <a:pPr marL="0" indent="0" algn="just">
              <a:buNone/>
            </a:pPr>
            <a:r>
              <a:rPr lang="en-US" dirty="0"/>
              <a:t>* We use the following cutoffs to define refractory and not refractory MM to guide therapy</a:t>
            </a:r>
            <a:r>
              <a:rPr lang="en-US" dirty="0" smtClean="0"/>
              <a:t>:</a:t>
            </a:r>
            <a:endParaRPr lang="tr-TR" dirty="0" smtClean="0"/>
          </a:p>
          <a:p>
            <a:pPr algn="just"/>
            <a:r>
              <a:rPr lang="en-US" dirty="0" smtClean="0"/>
              <a:t>Refractory</a:t>
            </a:r>
            <a:r>
              <a:rPr lang="en-US" dirty="0"/>
              <a:t>: Progression within 60 days of exposure to an agent at standard doses</a:t>
            </a:r>
          </a:p>
          <a:p>
            <a:pPr algn="just"/>
            <a:r>
              <a:rPr lang="en-US" dirty="0"/>
              <a:t>Sensitive: Progression &gt;60 days from last exposure or progression on minimal therapy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lenalidomide</a:t>
            </a:r>
            <a:r>
              <a:rPr lang="en-US" dirty="0"/>
              <a:t> 10 mg or monthly </a:t>
            </a:r>
            <a:r>
              <a:rPr lang="en-US" dirty="0" err="1"/>
              <a:t>daratumumab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r>
              <a:rPr lang="en-US" dirty="0"/>
              <a:t>¶ When selecting a regimen, avoid agents that the MM is refractory to and prioritize regimens that contain two drugs that the MM has not been exposed to.</a:t>
            </a:r>
          </a:p>
          <a:p>
            <a:pPr marL="0" indent="0" algn="just">
              <a:buNone/>
            </a:pPr>
            <a:r>
              <a:rPr lang="en-US" dirty="0"/>
              <a:t>Δ Options include CAR-T cell therapy (ide-</a:t>
            </a:r>
            <a:r>
              <a:rPr lang="en-US" dirty="0" err="1"/>
              <a:t>cel</a:t>
            </a:r>
            <a:r>
              <a:rPr lang="en-US" dirty="0"/>
              <a:t> or </a:t>
            </a:r>
            <a:r>
              <a:rPr lang="en-US" dirty="0" err="1"/>
              <a:t>cilta-cel</a:t>
            </a:r>
            <a:r>
              <a:rPr lang="en-US" dirty="0"/>
              <a:t>) or a BCMA/CD3 </a:t>
            </a:r>
            <a:r>
              <a:rPr lang="en-US" dirty="0" err="1"/>
              <a:t>BiTE</a:t>
            </a:r>
            <a:r>
              <a:rPr lang="en-US" dirty="0"/>
              <a:t> (</a:t>
            </a:r>
            <a:r>
              <a:rPr lang="en-US" dirty="0" err="1"/>
              <a:t>teclistamab</a:t>
            </a:r>
            <a:r>
              <a:rPr lang="en-US" dirty="0"/>
              <a:t> or </a:t>
            </a:r>
            <a:r>
              <a:rPr lang="en-US" dirty="0" err="1"/>
              <a:t>elranatamab</a:t>
            </a:r>
            <a:r>
              <a:rPr lang="en-US" dirty="0"/>
              <a:t>). A choice is individualized weighing disease tempo, availability, and expected toxicity. As an off-the-shelf option, </a:t>
            </a:r>
            <a:r>
              <a:rPr lang="en-US" dirty="0" err="1"/>
              <a:t>BiTEs</a:t>
            </a:r>
            <a:r>
              <a:rPr lang="en-US" dirty="0"/>
              <a:t> may be preferred in rapidly progressing disease unlikely to be controlled while awaiting CAR-T cell manufacturing.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3723" y="2408718"/>
            <a:ext cx="4800600" cy="3989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773723" y="365125"/>
            <a:ext cx="11157439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Üçüncü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veya daha sonraki </a:t>
            </a:r>
            <a:r>
              <a:rPr lang="tr-TR" sz="3200" b="1" dirty="0" err="1" smtClean="0">
                <a:solidFill>
                  <a:srgbClr val="FF0000"/>
                </a:solidFill>
                <a:latin typeface="+mn-lt"/>
              </a:rPr>
              <a:t>relaps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3200" dirty="0">
                <a:solidFill>
                  <a:srgbClr val="FF0000"/>
                </a:solidFill>
                <a:latin typeface="+mn-lt"/>
              </a:rPr>
              <a:t>Penta-refrakter hastalığı olan hastalara yaklaşım</a:t>
            </a:r>
            <a:br>
              <a:rPr lang="tr-TR" sz="3200" dirty="0">
                <a:solidFill>
                  <a:srgbClr val="FF0000"/>
                </a:solidFill>
                <a:latin typeface="+mn-lt"/>
              </a:rPr>
            </a:b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73723" y="1767062"/>
            <a:ext cx="1115743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R/R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MM için tek bir standart tedavi yoktur ve uygulama büyük ölçüde farklılık gösterir; bu nedenle uygun hastaların klinik araştırmalara katılmasını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teşvik etmek gerekir. Bir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bireyin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tedavi seçiminde,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beklenen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toksisiteler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,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komorbiditeler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ve ilaca erişilebilirlik dikkate alınmalıdır.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301870" y="2528249"/>
          <a:ext cx="5778500" cy="3500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78500"/>
              </a:tblGrid>
              <a:tr h="3500804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Penta-refrakter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hastalığı olan hastalar için, genellikle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maturation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antigen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(BCMA) hedef alan tedaviler veya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alkilleyici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içeren kombine rejimler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tercih edilir.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BCMA,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plazma hücrelerinde seçici olarak eksprese edilir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 dolayısıyla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terapötik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hedeftir.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Kimerik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antijen reseptörü (CAR)-T hücreleri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veya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BCMA'ya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yönelik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bispesifik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CD3 T hücre bağlayıcı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BiTE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kullanılarak hedeflenebilir.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73723" y="365125"/>
            <a:ext cx="11157439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Üçüncü </a:t>
            </a:r>
            <a:r>
              <a:rPr lang="tr-TR" sz="3200" b="1" dirty="0">
                <a:latin typeface="+mn-lt"/>
              </a:rPr>
              <a:t>veya daha sonraki </a:t>
            </a:r>
            <a:r>
              <a:rPr lang="tr-TR" sz="3200" b="1" dirty="0" err="1" smtClean="0">
                <a:latin typeface="+mn-lt"/>
              </a:rPr>
              <a:t>relaps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dirty="0">
                <a:latin typeface="+mn-lt"/>
              </a:rPr>
              <a:t>Penta-refrakter hastalığı olan hastalara yaklaşım</a:t>
            </a:r>
            <a:br>
              <a:rPr lang="tr-TR" sz="3200" dirty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23396"/>
            <a:ext cx="5437163" cy="45185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dirty="0" smtClean="0">
                <a:latin typeface="+mn-lt"/>
              </a:rPr>
              <a:t>Penta </a:t>
            </a:r>
            <a:r>
              <a:rPr lang="tr-TR" sz="3200" dirty="0" err="1" smtClean="0">
                <a:latin typeface="+mn-lt"/>
              </a:rPr>
              <a:t>refrakter</a:t>
            </a:r>
            <a:r>
              <a:rPr lang="tr-TR" sz="3200" dirty="0" smtClean="0">
                <a:latin typeface="+mn-lt"/>
              </a:rPr>
              <a:t> ancak Anti </a:t>
            </a:r>
            <a:r>
              <a:rPr lang="tr-TR" sz="3200" dirty="0">
                <a:latin typeface="+mn-lt"/>
              </a:rPr>
              <a:t>BCMA ve </a:t>
            </a:r>
            <a:r>
              <a:rPr lang="tr-TR" sz="3200" dirty="0" err="1">
                <a:latin typeface="+mn-lt"/>
              </a:rPr>
              <a:t>alkilleyici</a:t>
            </a:r>
            <a:r>
              <a:rPr lang="tr-TR" sz="3200" dirty="0">
                <a:latin typeface="+mn-lt"/>
              </a:rPr>
              <a:t> ajanlara </a:t>
            </a:r>
            <a:r>
              <a:rPr lang="tr-TR" sz="3200" dirty="0" err="1">
                <a:latin typeface="+mn-lt"/>
              </a:rPr>
              <a:t>refrakter</a:t>
            </a:r>
            <a:r>
              <a:rPr lang="tr-TR" sz="3200" dirty="0">
                <a:latin typeface="+mn-lt"/>
              </a:rPr>
              <a:t> olmayan </a:t>
            </a:r>
            <a:r>
              <a:rPr lang="tr-TR" sz="3200" dirty="0" smtClean="0">
                <a:latin typeface="+mn-lt"/>
              </a:rPr>
              <a:t>hasta için tedavi seçenekleri</a:t>
            </a:r>
            <a:endParaRPr lang="tr-TR" sz="3200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73" r="4299"/>
          <a:stretch>
            <a:fillRect/>
          </a:stretch>
        </p:blipFill>
        <p:spPr>
          <a:xfrm>
            <a:off x="2763816" y="2074985"/>
            <a:ext cx="5738346" cy="318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dirty="0" smtClean="0">
                <a:solidFill>
                  <a:srgbClr val="FF0000"/>
                </a:solidFill>
              </a:rPr>
              <a:t>Anti BCMA ve </a:t>
            </a:r>
            <a:r>
              <a:rPr lang="tr-TR" sz="3200" dirty="0" err="1" smtClean="0">
                <a:solidFill>
                  <a:srgbClr val="FF0000"/>
                </a:solidFill>
              </a:rPr>
              <a:t>alkilleyici</a:t>
            </a:r>
            <a:r>
              <a:rPr lang="tr-TR" sz="3200" dirty="0" smtClean="0">
                <a:solidFill>
                  <a:srgbClr val="FF0000"/>
                </a:solidFill>
              </a:rPr>
              <a:t> ajanlara </a:t>
            </a:r>
            <a:r>
              <a:rPr lang="tr-TR" sz="3200" dirty="0" err="1" smtClean="0">
                <a:solidFill>
                  <a:srgbClr val="FF0000"/>
                </a:solidFill>
              </a:rPr>
              <a:t>refrakter</a:t>
            </a:r>
            <a:r>
              <a:rPr lang="tr-TR" sz="3200" dirty="0" smtClean="0">
                <a:solidFill>
                  <a:srgbClr val="FF0000"/>
                </a:solidFill>
              </a:rPr>
              <a:t> olmayan hasta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b="1" dirty="0" err="1" smtClean="0">
                <a:latin typeface="+mn-lt"/>
              </a:rPr>
              <a:t>Kimerik</a:t>
            </a:r>
            <a:r>
              <a:rPr lang="tr-TR" sz="3200" b="1" dirty="0" smtClean="0">
                <a:latin typeface="+mn-lt"/>
              </a:rPr>
              <a:t> antijen reseptörü T hücreleri</a:t>
            </a:r>
            <a:br>
              <a:rPr lang="tr-TR" sz="3200" b="1" dirty="0" smtClean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67508" y="2124562"/>
          <a:ext cx="10515600" cy="32035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203575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</a:t>
                      </a:r>
                      <a:r>
                        <a:rPr kumimoji="0" lang="tr-T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CAR-T hücreleri,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hastanın T hücrelerini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 hücrelerine karşı yönlendirmek için bir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CAR'ı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kodlayan bir gen ile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genetik olarak değiştirilmiş olan hastanın kendi T lenfositlerinden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üretilir.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CAR-T terapisinin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MM'ye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karşı önemli bir etkisi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olsa da, tedavi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ciddi </a:t>
                      </a:r>
                      <a:r>
                        <a:rPr kumimoji="0" lang="tr-TR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toksisiteyle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ilişkilidir, üretim süreci karmaşık ve pahalıdır, tedaviye erişim zordur.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ide-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cilta-cel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az dört seri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(İM, Pİ ve anti-CD38 dahil)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sistemik tedaviyi takiben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veya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refrakter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MM için ABD ve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Avrupada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onaylanmış,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BCMA'ya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yönelik CAR-T tedavileridir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867508" y="6053759"/>
            <a:ext cx="10950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dirty="0"/>
              <a:t>İnfüzyondan önce hastalara lenfosit </a:t>
            </a:r>
            <a:r>
              <a:rPr lang="tr-TR" sz="1400" dirty="0" err="1"/>
              <a:t>deplese</a:t>
            </a:r>
            <a:r>
              <a:rPr lang="tr-TR" sz="1400" dirty="0"/>
              <a:t> edici kemoterapi hazırlık rejimi uygulanır (siklofosfamid 300 mg/m</a:t>
            </a:r>
            <a:r>
              <a:rPr lang="tr-TR" sz="1400" baseline="30000" dirty="0"/>
              <a:t>2</a:t>
            </a:r>
            <a:r>
              <a:rPr lang="tr-TR" sz="1400" dirty="0"/>
              <a:t> </a:t>
            </a:r>
            <a:r>
              <a:rPr lang="tr-TR" sz="1400" dirty="0" err="1"/>
              <a:t>intravenöz</a:t>
            </a:r>
            <a:r>
              <a:rPr lang="tr-TR" sz="1400" dirty="0"/>
              <a:t> (IV) ve </a:t>
            </a:r>
            <a:r>
              <a:rPr lang="tr-TR" sz="1400" dirty="0" err="1"/>
              <a:t>fludarabin</a:t>
            </a:r>
            <a:r>
              <a:rPr lang="tr-TR" sz="1400" dirty="0"/>
              <a:t> 30 mg/m</a:t>
            </a:r>
            <a:r>
              <a:rPr lang="tr-TR" sz="1400" baseline="30000" dirty="0"/>
              <a:t>2</a:t>
            </a:r>
            <a:r>
              <a:rPr lang="tr-TR" sz="1400" dirty="0"/>
              <a:t> IV 3 gün ve 2 gün sonra CAR-T hücresi verilir).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9893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ide-</a:t>
                      </a:r>
                      <a:r>
                        <a:rPr kumimoji="0" lang="tr-TR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cilta-cel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R/R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standart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KT’ye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göre daha iyi ORR ve PFS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göstermiştir.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KarMMa-3 faz 3 çalışmasında: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2-4 seri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Pİ, İM ve anti CD38 dahil) almış R/R MM 386 hasta,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ide-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veya </a:t>
                      </a:r>
                      <a:r>
                        <a:rPr kumimoji="0" lang="tr-T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beş standart KT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rejiminden birini (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 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 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 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 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Elo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-Pd) 2:1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randomize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edilmiştir. </a:t>
                      </a:r>
                      <a:r>
                        <a:rPr kumimoji="0" lang="tr-T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Ort. 18,6 aylık takip: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ide-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derin yanıtlar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üstün PFS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(13,3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4,4 ay).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verileri olgunlaşmamış.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CARTITUDE-1 ve CARTIFAN-1 faz 2 çalışmalarında:</a:t>
                      </a:r>
                      <a:r>
                        <a:rPr kumimoji="0" lang="tr-T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Cilta-cel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&gt;4 seri tedaviden sonra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cilta-cel'in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27 aylık tahmini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 ve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'nin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sırasıyla %55 ve %70.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CARTITUDE-4 Çalışmasında:</a:t>
                      </a:r>
                      <a:r>
                        <a:rPr kumimoji="0" lang="tr-T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cilta-cel'in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erken dönemdeki faydasını da araştırmış: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419 hasta, 1-3 seri tedavi sonrası </a:t>
                      </a:r>
                      <a:r>
                        <a:rPr kumimoji="0" lang="tr-TR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cilta-cel</a:t>
                      </a:r>
                      <a:r>
                        <a:rPr kumimoji="0" lang="tr-T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veya </a:t>
                      </a:r>
                      <a:r>
                        <a:rPr kumimoji="0" lang="tr-TR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DPd</a:t>
                      </a:r>
                      <a:r>
                        <a:rPr kumimoji="0" lang="tr-T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tr-TR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PVd</a:t>
                      </a:r>
                      <a:r>
                        <a:rPr kumimoji="0" lang="tr-T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KT’ye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randomize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edildi.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15,9 aylık takip: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cilta-cel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kolunda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daha derin yanıtlar ve üstün PFS.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(12 aylık PFS %76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%49; HR 0,26).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 verileri olgunlaşmamış.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dirty="0" smtClean="0">
                <a:solidFill>
                  <a:srgbClr val="FF0000"/>
                </a:solidFill>
              </a:rPr>
              <a:t>Anti BCMA ve </a:t>
            </a:r>
            <a:r>
              <a:rPr lang="tr-TR" sz="3200" dirty="0" err="1" smtClean="0">
                <a:solidFill>
                  <a:srgbClr val="FF0000"/>
                </a:solidFill>
              </a:rPr>
              <a:t>alkilleyici</a:t>
            </a:r>
            <a:r>
              <a:rPr lang="tr-TR" sz="3200" dirty="0" smtClean="0">
                <a:solidFill>
                  <a:srgbClr val="FF0000"/>
                </a:solidFill>
              </a:rPr>
              <a:t> ajanlara </a:t>
            </a:r>
            <a:r>
              <a:rPr lang="tr-TR" sz="3200" dirty="0" err="1" smtClean="0">
                <a:solidFill>
                  <a:srgbClr val="FF0000"/>
                </a:solidFill>
              </a:rPr>
              <a:t>refrakter</a:t>
            </a:r>
            <a:r>
              <a:rPr lang="tr-TR" sz="3200" dirty="0" smtClean="0">
                <a:solidFill>
                  <a:srgbClr val="FF0000"/>
                </a:solidFill>
              </a:rPr>
              <a:t> olmayan hasta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b="1" dirty="0" err="1" smtClean="0">
                <a:latin typeface="+mn-lt"/>
              </a:rPr>
              <a:t>Kimerik</a:t>
            </a:r>
            <a:r>
              <a:rPr lang="tr-TR" sz="3200" b="1" dirty="0" smtClean="0">
                <a:latin typeface="+mn-lt"/>
              </a:rPr>
              <a:t> antijen reseptörü T hücreleri</a:t>
            </a:r>
            <a:br>
              <a:rPr lang="tr-TR" sz="3200" b="1" dirty="0" smtClean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699737" y="5867522"/>
            <a:ext cx="5099539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Rodriguez-Otero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et al. 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 Mar 16;388(11):1002-1014.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Berdeja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JG, et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aı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 Jul 24;398(10297):314-324.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Mi JQ,  et al.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20;41(6):1275-1284.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San-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et al. N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 Jul 27;389(4):335-347.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6708" y="-537"/>
            <a:ext cx="10335518" cy="1891665"/>
          </a:xfrm>
          <a:prstGeom prst="rect">
            <a:avLst/>
          </a:prstGeom>
        </p:spPr>
        <p:txBody>
          <a:bodyPr vert="horz" wrap="square" lIns="0" tIns="22718" rIns="0" bIns="0" rtlCol="0">
            <a:spAutoFit/>
          </a:bodyPr>
          <a:lstStyle/>
          <a:p>
            <a:pPr marL="25400" marR="17780">
              <a:lnSpc>
                <a:spcPts val="4860"/>
              </a:lnSpc>
              <a:spcBef>
                <a:spcPts val="295"/>
              </a:spcBef>
            </a:pPr>
            <a:r>
              <a:rPr sz="2400" b="1" spc="100" dirty="0">
                <a:latin typeface="Aptos Display" panose="020B0004020202020204" pitchFamily="34" charset="0"/>
              </a:rPr>
              <a:t>Tedaviye direnç olasılığının artmasıyla birlikte yanıt süresi kısaldığı için MM tedavisi her bir tedavi basamağıyla birlikte giderek daha kompleks bir hal almaktadır</a:t>
            </a:r>
            <a:r>
              <a:rPr b="1" spc="100" dirty="0">
                <a:latin typeface="Aptos Display" panose="020B0004020202020204" pitchFamily="34" charset="0"/>
              </a:rPr>
              <a:t>.</a:t>
            </a:r>
            <a:r>
              <a:rPr sz="2185" b="1" spc="100" baseline="31000" dirty="0">
                <a:latin typeface="Aptos Display" panose="020B0004020202020204" pitchFamily="34" charset="0"/>
              </a:rPr>
              <a:t>1-3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806" y="1820890"/>
            <a:ext cx="6558420" cy="495935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575" spc="100" dirty="0">
                <a:latin typeface="Aptos Display" panose="020B0004020202020204" pitchFamily="34" charset="0"/>
                <a:cs typeface="Arial Black" panose="020B0A04020102020204"/>
              </a:rPr>
              <a:t>MM tedavisinde her bir basamakta azalan ortalama remisyon süreleri</a:t>
            </a:r>
            <a:r>
              <a:rPr sz="1365" spc="100" baseline="33000" dirty="0">
                <a:latin typeface="Aptos Display" panose="020B0004020202020204" pitchFamily="34" charset="0"/>
                <a:cs typeface="Arial Black" panose="020B0A04020102020204"/>
              </a:rPr>
              <a:t>2,3</a:t>
            </a:r>
          </a:p>
        </p:txBody>
      </p:sp>
      <p:sp>
        <p:nvSpPr>
          <p:cNvPr id="8" name="object 8"/>
          <p:cNvSpPr/>
          <p:nvPr/>
        </p:nvSpPr>
        <p:spPr>
          <a:xfrm>
            <a:off x="7953244" y="2813906"/>
            <a:ext cx="3841789" cy="745870"/>
          </a:xfrm>
          <a:custGeom>
            <a:avLst/>
            <a:gdLst/>
            <a:ahLst/>
            <a:cxnLst/>
            <a:rect l="l" t="t" r="r" b="b"/>
            <a:pathLst>
              <a:path w="6335394" h="1229995">
                <a:moveTo>
                  <a:pt x="4828167" y="0"/>
                </a:moveTo>
                <a:lnTo>
                  <a:pt x="614829" y="0"/>
                </a:lnTo>
                <a:lnTo>
                  <a:pt x="566951" y="1858"/>
                </a:lnTo>
                <a:lnTo>
                  <a:pt x="520052" y="7342"/>
                </a:lnTo>
                <a:lnTo>
                  <a:pt x="474270" y="16311"/>
                </a:lnTo>
                <a:lnTo>
                  <a:pt x="429744" y="28626"/>
                </a:lnTo>
                <a:lnTo>
                  <a:pt x="386614" y="44147"/>
                </a:lnTo>
                <a:lnTo>
                  <a:pt x="345020" y="62735"/>
                </a:lnTo>
                <a:lnTo>
                  <a:pt x="305099" y="84250"/>
                </a:lnTo>
                <a:lnTo>
                  <a:pt x="266993" y="108553"/>
                </a:lnTo>
                <a:lnTo>
                  <a:pt x="230839" y="135505"/>
                </a:lnTo>
                <a:lnTo>
                  <a:pt x="196777" y="164966"/>
                </a:lnTo>
                <a:lnTo>
                  <a:pt x="164946" y="196796"/>
                </a:lnTo>
                <a:lnTo>
                  <a:pt x="135486" y="230856"/>
                </a:lnTo>
                <a:lnTo>
                  <a:pt x="108536" y="267007"/>
                </a:lnTo>
                <a:lnTo>
                  <a:pt x="84235" y="305109"/>
                </a:lnTo>
                <a:lnTo>
                  <a:pt x="62722" y="345022"/>
                </a:lnTo>
                <a:lnTo>
                  <a:pt x="44137" y="386607"/>
                </a:lnTo>
                <a:lnTo>
                  <a:pt x="28619" y="429726"/>
                </a:lnTo>
                <a:lnTo>
                  <a:pt x="16307" y="474237"/>
                </a:lnTo>
                <a:lnTo>
                  <a:pt x="7340" y="520002"/>
                </a:lnTo>
                <a:lnTo>
                  <a:pt x="1858" y="566881"/>
                </a:lnTo>
                <a:lnTo>
                  <a:pt x="0" y="614735"/>
                </a:lnTo>
                <a:lnTo>
                  <a:pt x="1858" y="662617"/>
                </a:lnTo>
                <a:lnTo>
                  <a:pt x="7340" y="709522"/>
                </a:lnTo>
                <a:lnTo>
                  <a:pt x="16307" y="755310"/>
                </a:lnTo>
                <a:lnTo>
                  <a:pt x="28619" y="799842"/>
                </a:lnTo>
                <a:lnTo>
                  <a:pt x="44137" y="842979"/>
                </a:lnTo>
                <a:lnTo>
                  <a:pt x="62722" y="884580"/>
                </a:lnTo>
                <a:lnTo>
                  <a:pt x="84235" y="924508"/>
                </a:lnTo>
                <a:lnTo>
                  <a:pt x="108536" y="962622"/>
                </a:lnTo>
                <a:lnTo>
                  <a:pt x="135486" y="998784"/>
                </a:lnTo>
                <a:lnTo>
                  <a:pt x="164946" y="1032853"/>
                </a:lnTo>
                <a:lnTo>
                  <a:pt x="196777" y="1064690"/>
                </a:lnTo>
                <a:lnTo>
                  <a:pt x="230839" y="1094157"/>
                </a:lnTo>
                <a:lnTo>
                  <a:pt x="266993" y="1121114"/>
                </a:lnTo>
                <a:lnTo>
                  <a:pt x="305099" y="1145421"/>
                </a:lnTo>
                <a:lnTo>
                  <a:pt x="345020" y="1166939"/>
                </a:lnTo>
                <a:lnTo>
                  <a:pt x="386614" y="1185529"/>
                </a:lnTo>
                <a:lnTo>
                  <a:pt x="429744" y="1201052"/>
                </a:lnTo>
                <a:lnTo>
                  <a:pt x="474270" y="1213367"/>
                </a:lnTo>
                <a:lnTo>
                  <a:pt x="520052" y="1222337"/>
                </a:lnTo>
                <a:lnTo>
                  <a:pt x="566951" y="1227820"/>
                </a:lnTo>
                <a:lnTo>
                  <a:pt x="614829" y="1229679"/>
                </a:lnTo>
                <a:lnTo>
                  <a:pt x="6334885" y="1229679"/>
                </a:lnTo>
                <a:lnTo>
                  <a:pt x="5256866" y="176046"/>
                </a:lnTo>
                <a:lnTo>
                  <a:pt x="5222384" y="144762"/>
                </a:lnTo>
                <a:lnTo>
                  <a:pt x="5185641" y="116090"/>
                </a:lnTo>
                <a:lnTo>
                  <a:pt x="5146785" y="90191"/>
                </a:lnTo>
                <a:lnTo>
                  <a:pt x="5105965" y="67224"/>
                </a:lnTo>
                <a:lnTo>
                  <a:pt x="5063331" y="47351"/>
                </a:lnTo>
                <a:lnTo>
                  <a:pt x="5019032" y="30732"/>
                </a:lnTo>
                <a:lnTo>
                  <a:pt x="4973216" y="17527"/>
                </a:lnTo>
                <a:lnTo>
                  <a:pt x="4926034" y="7896"/>
                </a:lnTo>
                <a:lnTo>
                  <a:pt x="4877635" y="2000"/>
                </a:lnTo>
                <a:lnTo>
                  <a:pt x="4828167" y="0"/>
                </a:lnTo>
                <a:close/>
              </a:path>
            </a:pathLst>
          </a:custGeom>
          <a:solidFill>
            <a:srgbClr val="D3770C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3371" y="3595000"/>
            <a:ext cx="2830995" cy="1662430"/>
          </a:xfrm>
          <a:prstGeom prst="rect">
            <a:avLst/>
          </a:prstGeom>
        </p:spPr>
        <p:txBody>
          <a:bodyPr vert="horz" wrap="square" lIns="0" tIns="81248" rIns="0" bIns="0" rtlCol="0">
            <a:spAutoFit/>
          </a:bodyPr>
          <a:lstStyle/>
          <a:p>
            <a:pPr marL="199390" indent="-186690">
              <a:lnSpc>
                <a:spcPct val="100000"/>
              </a:lnSpc>
              <a:spcBef>
                <a:spcPts val="1055"/>
              </a:spcBef>
              <a:buChar char="•"/>
              <a:tabLst>
                <a:tab pos="199390" algn="l"/>
              </a:tabLst>
            </a:pPr>
            <a:r>
              <a:rPr sz="1575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575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575" dirty="0">
                <a:latin typeface="Aptos Display" panose="020B0004020202020204" pitchFamily="34" charset="0"/>
                <a:cs typeface="Roboto"/>
              </a:rPr>
              <a:t>direncinde</a:t>
            </a:r>
            <a:r>
              <a:rPr sz="1575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575" dirty="0">
                <a:latin typeface="Aptos Display" panose="020B0004020202020204" pitchFamily="34" charset="0"/>
                <a:cs typeface="Roboto Medium"/>
              </a:rPr>
              <a:t>artan</a:t>
            </a:r>
            <a:r>
              <a:rPr sz="1575" spc="-7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575" spc="-20" dirty="0">
                <a:latin typeface="Aptos Display" panose="020B0004020202020204" pitchFamily="34" charset="0"/>
                <a:cs typeface="Roboto Medium"/>
              </a:rPr>
              <a:t>risk</a:t>
            </a:r>
            <a:endParaRPr sz="1575" dirty="0">
              <a:latin typeface="Aptos Display" panose="020B0004020202020204" pitchFamily="34" charset="0"/>
              <a:cs typeface="Roboto Medium"/>
            </a:endParaRPr>
          </a:p>
          <a:p>
            <a:pPr marL="199390" indent="-186690">
              <a:lnSpc>
                <a:spcPct val="100000"/>
              </a:lnSpc>
              <a:spcBef>
                <a:spcPts val="955"/>
              </a:spcBef>
              <a:buChar char="•"/>
              <a:tabLst>
                <a:tab pos="199390" algn="l"/>
              </a:tabLst>
            </a:pPr>
            <a:r>
              <a:rPr sz="1575" dirty="0">
                <a:latin typeface="Aptos Display" panose="020B0004020202020204" pitchFamily="34" charset="0"/>
                <a:cs typeface="Roboto"/>
              </a:rPr>
              <a:t>Sonraki</a:t>
            </a:r>
            <a:r>
              <a:rPr sz="1575" spc="-10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575" dirty="0">
                <a:latin typeface="Aptos Display" panose="020B0004020202020204" pitchFamily="34" charset="0"/>
                <a:cs typeface="Roboto"/>
              </a:rPr>
              <a:t>tedavilere</a:t>
            </a:r>
            <a:r>
              <a:rPr sz="1575" spc="-9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575" dirty="0">
                <a:latin typeface="Aptos Display" panose="020B0004020202020204" pitchFamily="34" charset="0"/>
                <a:cs typeface="Roboto Medium"/>
              </a:rPr>
              <a:t>azalan</a:t>
            </a:r>
            <a:r>
              <a:rPr sz="1575" spc="-10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575" spc="-10" dirty="0">
                <a:latin typeface="Aptos Display" panose="020B0004020202020204" pitchFamily="34" charset="0"/>
                <a:cs typeface="Roboto Medium"/>
              </a:rPr>
              <a:t>yanıt</a:t>
            </a:r>
            <a:endParaRPr sz="1575" dirty="0">
              <a:latin typeface="Aptos Display" panose="020B0004020202020204" pitchFamily="34" charset="0"/>
              <a:cs typeface="Roboto Medium"/>
            </a:endParaRPr>
          </a:p>
          <a:p>
            <a:pPr marL="200660" indent="-187960">
              <a:lnSpc>
                <a:spcPct val="100000"/>
              </a:lnSpc>
              <a:spcBef>
                <a:spcPts val="955"/>
              </a:spcBef>
              <a:buChar char="•"/>
              <a:tabLst>
                <a:tab pos="200660" algn="l"/>
              </a:tabLst>
            </a:pPr>
            <a:r>
              <a:rPr sz="1575" dirty="0">
                <a:latin typeface="Aptos Display" panose="020B0004020202020204" pitchFamily="34" charset="0"/>
                <a:cs typeface="Roboto Medium"/>
              </a:rPr>
              <a:t>Daha</a:t>
            </a:r>
            <a:r>
              <a:rPr sz="1575" spc="-6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575" dirty="0" err="1">
                <a:latin typeface="Aptos Display" panose="020B0004020202020204" pitchFamily="34" charset="0"/>
                <a:cs typeface="Roboto Medium"/>
              </a:rPr>
              <a:t>kısa</a:t>
            </a:r>
            <a:r>
              <a:rPr sz="1575" spc="-6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575" spc="-10" dirty="0">
                <a:latin typeface="Aptos Display" panose="020B0004020202020204" pitchFamily="34" charset="0"/>
                <a:cs typeface="Roboto Medium"/>
              </a:rPr>
              <a:t>remisyonlar</a:t>
            </a:r>
            <a:endParaRPr sz="1575" dirty="0">
              <a:latin typeface="Aptos Display" panose="020B0004020202020204" pitchFamily="34" charset="0"/>
              <a:cs typeface="Roboto Medium"/>
            </a:endParaRPr>
          </a:p>
          <a:p>
            <a:pPr marL="200660" indent="-187960">
              <a:lnSpc>
                <a:spcPct val="100000"/>
              </a:lnSpc>
              <a:spcBef>
                <a:spcPts val="950"/>
              </a:spcBef>
              <a:buChar char="•"/>
              <a:tabLst>
                <a:tab pos="200660" algn="l"/>
              </a:tabLst>
            </a:pPr>
            <a:r>
              <a:rPr sz="1575" dirty="0">
                <a:latin typeface="Aptos Display" panose="020B0004020202020204" pitchFamily="34" charset="0"/>
                <a:cs typeface="Roboto Medium"/>
              </a:rPr>
              <a:t>Azalan</a:t>
            </a:r>
            <a:r>
              <a:rPr sz="1575" spc="-9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575" dirty="0">
                <a:latin typeface="Aptos Display" panose="020B0004020202020204" pitchFamily="34" charset="0"/>
                <a:cs typeface="Roboto Medium"/>
              </a:rPr>
              <a:t>yaşam</a:t>
            </a:r>
            <a:r>
              <a:rPr sz="1575" spc="-9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575" spc="-10" dirty="0">
                <a:latin typeface="Aptos Display" panose="020B0004020202020204" pitchFamily="34" charset="0"/>
                <a:cs typeface="Roboto Medium"/>
              </a:rPr>
              <a:t>kalitesi</a:t>
            </a:r>
            <a:endParaRPr sz="1575" dirty="0">
              <a:latin typeface="Aptos Display" panose="020B0004020202020204" pitchFamily="34" charset="0"/>
              <a:cs typeface="Roboto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105" y="5522218"/>
            <a:ext cx="10504947" cy="237490"/>
          </a:xfrm>
          <a:prstGeom prst="rect">
            <a:avLst/>
          </a:prstGeom>
        </p:spPr>
        <p:txBody>
          <a:bodyPr vert="horz" wrap="square" lIns="0" tIns="924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Veriler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Belçika,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Fransa,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Almanya,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İtalya,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İspanya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ve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Birleşik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Krallık’ta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4997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hastanın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retrospektif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analizinden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elde</a:t>
            </a:r>
            <a:r>
              <a:rPr sz="1485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85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edilmiştir.</a:t>
            </a:r>
            <a:r>
              <a:rPr sz="1320" b="1" spc="-15" baseline="3100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2</a:t>
            </a:r>
            <a:endParaRPr sz="1320" baseline="3100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007" y="6155473"/>
            <a:ext cx="9889145" cy="427990"/>
          </a:xfrm>
          <a:prstGeom prst="rect">
            <a:avLst/>
          </a:prstGeom>
        </p:spPr>
        <p:txBody>
          <a:bodyPr vert="horz" wrap="square" lIns="0" tIns="2040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790" dirty="0">
                <a:latin typeface="Aptos Display" panose="020B0004020202020204" pitchFamily="34" charset="0"/>
                <a:cs typeface="Roboto"/>
              </a:rPr>
              <a:t>Graﬁk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referans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2’den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uyarlanmıştır.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*Paraprotein,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plazma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hücreleri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tarafından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üretilen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monoklonal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proteindir.</a:t>
            </a:r>
            <a:r>
              <a:rPr sz="680" spc="-15" baseline="33000" dirty="0">
                <a:latin typeface="Aptos Display" panose="020B0004020202020204" pitchFamily="34" charset="0"/>
                <a:cs typeface="Roboto"/>
              </a:rPr>
              <a:t>2</a:t>
            </a:r>
            <a:endParaRPr sz="680" baseline="33000" dirty="0">
              <a:latin typeface="Aptos Display" panose="020B0004020202020204" pitchFamily="34" charset="0"/>
              <a:cs typeface="Roboto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MM: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Multipl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miyelom;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mTTP: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Progresyona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kadar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geçen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medyan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süre.</a:t>
            </a:r>
            <a:endParaRPr sz="790" dirty="0">
              <a:latin typeface="Aptos Display" panose="020B0004020202020204" pitchFamily="34" charset="0"/>
              <a:cs typeface="Roboto"/>
            </a:endParaRPr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Referanslar: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1.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Shah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N,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Leukemia.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2020;34:985-1005.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2.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Bird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SA,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Palliat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Care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Soc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Pract.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2019;13:1178224219868235.</a:t>
            </a:r>
            <a:r>
              <a:rPr lang="tr-TR" sz="790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3.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Yong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K,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Br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J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Haematol.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2016;175:252-264.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4.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Ramsenthaler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C,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BMC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Cancer.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2016;16:427.</a:t>
            </a:r>
            <a:endParaRPr sz="790" dirty="0">
              <a:latin typeface="Aptos Display" panose="020B0004020202020204" pitchFamily="34" charset="0"/>
              <a:cs typeface="Robo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4840" y="2435860"/>
            <a:ext cx="7123430" cy="2540000"/>
            <a:chOff x="1029905" y="3624120"/>
            <a:chExt cx="11746865" cy="530034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905" y="3624120"/>
              <a:ext cx="11746312" cy="52999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27153" y="4178360"/>
              <a:ext cx="8328025" cy="2381885"/>
            </a:xfrm>
            <a:custGeom>
              <a:avLst/>
              <a:gdLst/>
              <a:ahLst/>
              <a:cxnLst/>
              <a:rect l="l" t="t" r="r" b="b"/>
              <a:pathLst>
                <a:path w="8328025" h="2381884">
                  <a:moveTo>
                    <a:pt x="0" y="0"/>
                  </a:moveTo>
                  <a:lnTo>
                    <a:pt x="397548" y="2381634"/>
                  </a:lnTo>
                  <a:lnTo>
                    <a:pt x="3385991" y="2381634"/>
                  </a:lnTo>
                  <a:lnTo>
                    <a:pt x="3625889" y="1026659"/>
                  </a:lnTo>
                  <a:lnTo>
                    <a:pt x="3708138" y="2134741"/>
                  </a:lnTo>
                  <a:lnTo>
                    <a:pt x="5894637" y="2138657"/>
                  </a:lnTo>
                  <a:lnTo>
                    <a:pt x="6044569" y="1040334"/>
                  </a:lnTo>
                  <a:lnTo>
                    <a:pt x="6103688" y="1954296"/>
                  </a:lnTo>
                  <a:lnTo>
                    <a:pt x="7609056" y="1956254"/>
                  </a:lnTo>
                  <a:lnTo>
                    <a:pt x="7745282" y="1083987"/>
                  </a:lnTo>
                  <a:lnTo>
                    <a:pt x="7770988" y="1777108"/>
                  </a:lnTo>
                  <a:lnTo>
                    <a:pt x="8327893" y="1779066"/>
                  </a:lnTo>
                </a:path>
              </a:pathLst>
            </a:custGeom>
            <a:ln w="47003">
              <a:solidFill>
                <a:srgbClr val="122856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231286" y="3959015"/>
              <a:ext cx="8978265" cy="3008630"/>
            </a:xfrm>
            <a:custGeom>
              <a:avLst/>
              <a:gdLst/>
              <a:ahLst/>
              <a:cxnLst/>
              <a:rect l="l" t="t" r="r" b="b"/>
              <a:pathLst>
                <a:path w="8978265" h="3008629">
                  <a:moveTo>
                    <a:pt x="8978151" y="2961360"/>
                  </a:moveTo>
                  <a:lnTo>
                    <a:pt x="8962885" y="2953778"/>
                  </a:lnTo>
                  <a:lnTo>
                    <a:pt x="8884018" y="2914612"/>
                  </a:lnTo>
                  <a:lnTo>
                    <a:pt x="8884107" y="2953778"/>
                  </a:lnTo>
                  <a:lnTo>
                    <a:pt x="8884133" y="2961360"/>
                  </a:lnTo>
                  <a:lnTo>
                    <a:pt x="8884133" y="2962859"/>
                  </a:lnTo>
                  <a:lnTo>
                    <a:pt x="8884107" y="2953778"/>
                  </a:lnTo>
                  <a:lnTo>
                    <a:pt x="54838" y="2977007"/>
                  </a:lnTo>
                  <a:lnTo>
                    <a:pt x="54838" y="94005"/>
                  </a:lnTo>
                  <a:lnTo>
                    <a:pt x="94005" y="94005"/>
                  </a:lnTo>
                  <a:lnTo>
                    <a:pt x="86182" y="78333"/>
                  </a:lnTo>
                  <a:lnTo>
                    <a:pt x="47002" y="0"/>
                  </a:lnTo>
                  <a:lnTo>
                    <a:pt x="0" y="94005"/>
                  </a:lnTo>
                  <a:lnTo>
                    <a:pt x="39179" y="94005"/>
                  </a:lnTo>
                  <a:lnTo>
                    <a:pt x="39179" y="2986557"/>
                  </a:lnTo>
                  <a:lnTo>
                    <a:pt x="39903" y="2986557"/>
                  </a:lnTo>
                  <a:lnTo>
                    <a:pt x="39928" y="2992704"/>
                  </a:lnTo>
                  <a:lnTo>
                    <a:pt x="8884145" y="2969463"/>
                  </a:lnTo>
                  <a:lnTo>
                    <a:pt x="8884260" y="3008617"/>
                  </a:lnTo>
                  <a:lnTo>
                    <a:pt x="8962085" y="2969450"/>
                  </a:lnTo>
                  <a:lnTo>
                    <a:pt x="8978151" y="2961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18870" y="6559997"/>
              <a:ext cx="2990215" cy="0"/>
            </a:xfrm>
            <a:custGeom>
              <a:avLst/>
              <a:gdLst/>
              <a:ahLst/>
              <a:cxnLst/>
              <a:rect l="l" t="t" r="r" b="b"/>
              <a:pathLst>
                <a:path w="2990215">
                  <a:moveTo>
                    <a:pt x="0" y="0"/>
                  </a:moveTo>
                  <a:lnTo>
                    <a:pt x="2989940" y="0"/>
                  </a:lnTo>
                </a:path>
              </a:pathLst>
            </a:custGeom>
            <a:ln w="47003">
              <a:solidFill>
                <a:srgbClr val="CCCBCB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136708" y="6313216"/>
              <a:ext cx="2188210" cy="4445"/>
            </a:xfrm>
            <a:custGeom>
              <a:avLst/>
              <a:gdLst/>
              <a:ahLst/>
              <a:cxnLst/>
              <a:rect l="l" t="t" r="r" b="b"/>
              <a:pathLst>
                <a:path w="2188209" h="4445">
                  <a:moveTo>
                    <a:pt x="0" y="0"/>
                  </a:moveTo>
                  <a:lnTo>
                    <a:pt x="2187598" y="3905"/>
                  </a:lnTo>
                </a:path>
              </a:pathLst>
            </a:custGeom>
            <a:ln w="54836">
              <a:solidFill>
                <a:srgbClr val="CCCBCB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534013" y="6133026"/>
              <a:ext cx="1506220" cy="2540"/>
            </a:xfrm>
            <a:custGeom>
              <a:avLst/>
              <a:gdLst/>
              <a:ahLst/>
              <a:cxnLst/>
              <a:rect l="l" t="t" r="r" b="b"/>
              <a:pathLst>
                <a:path w="1506220" h="2539">
                  <a:moveTo>
                    <a:pt x="0" y="0"/>
                  </a:moveTo>
                  <a:lnTo>
                    <a:pt x="1506121" y="1958"/>
                  </a:lnTo>
                </a:path>
              </a:pathLst>
            </a:custGeom>
            <a:ln w="54836">
              <a:solidFill>
                <a:srgbClr val="CCCBCB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778548" y="5259496"/>
              <a:ext cx="102870" cy="673100"/>
            </a:xfrm>
            <a:custGeom>
              <a:avLst/>
              <a:gdLst/>
              <a:ahLst/>
              <a:cxnLst/>
              <a:rect l="l" t="t" r="r" b="b"/>
              <a:pathLst>
                <a:path w="102870" h="673100">
                  <a:moveTo>
                    <a:pt x="0" y="672817"/>
                  </a:moveTo>
                  <a:lnTo>
                    <a:pt x="102698" y="0"/>
                  </a:lnTo>
                </a:path>
              </a:pathLst>
            </a:custGeom>
            <a:ln w="47003">
              <a:solidFill>
                <a:srgbClr val="122856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880395" y="5259498"/>
              <a:ext cx="51435" cy="565785"/>
            </a:xfrm>
            <a:custGeom>
              <a:avLst/>
              <a:gdLst/>
              <a:ahLst/>
              <a:cxnLst/>
              <a:rect l="l" t="t" r="r" b="b"/>
              <a:pathLst>
                <a:path w="51434" h="565785">
                  <a:moveTo>
                    <a:pt x="50836" y="565448"/>
                  </a:moveTo>
                  <a:lnTo>
                    <a:pt x="0" y="0"/>
                  </a:lnTo>
                </a:path>
              </a:pathLst>
            </a:custGeom>
            <a:ln w="47003">
              <a:solidFill>
                <a:srgbClr val="122856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939153" y="5827486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003" y="0"/>
                  </a:lnTo>
                </a:path>
              </a:pathLst>
            </a:custGeom>
            <a:ln w="54836">
              <a:solidFill>
                <a:srgbClr val="CCCBCB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1202725" y="5960671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050" y="0"/>
                  </a:lnTo>
                </a:path>
              </a:pathLst>
            </a:custGeom>
            <a:ln w="54836">
              <a:solidFill>
                <a:srgbClr val="CCCBCB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19942" y="4108051"/>
            <a:ext cx="369277" cy="144780"/>
          </a:xfrm>
          <a:prstGeom prst="rect">
            <a:avLst/>
          </a:prstGeom>
        </p:spPr>
        <p:txBody>
          <a:bodyPr vert="horz" wrap="square" lIns="0" tIns="100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80" b="1" spc="-10" dirty="0">
                <a:latin typeface="Aptos Display" panose="020B0004020202020204" pitchFamily="34" charset="0"/>
                <a:cs typeface="Roboto"/>
              </a:rPr>
              <a:t>Zaman</a:t>
            </a:r>
            <a:endParaRPr sz="88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42627" y="4279082"/>
            <a:ext cx="324224" cy="13271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20" spc="-10" dirty="0">
                <a:latin typeface="Aptos Display" panose="020B0004020202020204" pitchFamily="34" charset="0"/>
                <a:cs typeface="Roboto"/>
              </a:rPr>
              <a:t>Teşhis</a:t>
            </a:r>
            <a:endParaRPr sz="82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50478" y="4459607"/>
            <a:ext cx="536395" cy="760730"/>
          </a:xfrm>
          <a:prstGeom prst="rect">
            <a:avLst/>
          </a:prstGeom>
        </p:spPr>
        <p:txBody>
          <a:bodyPr vert="horz" wrap="square" lIns="0" tIns="766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730" b="1" dirty="0">
                <a:latin typeface="Aptos Display" panose="020B0004020202020204" pitchFamily="34" charset="0"/>
                <a:cs typeface="Roboto"/>
              </a:rPr>
              <a:t>1.</a:t>
            </a:r>
            <a:r>
              <a:rPr sz="73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basamak:</a:t>
            </a:r>
            <a:endParaRPr sz="730">
              <a:latin typeface="Aptos Display" panose="020B0004020202020204" pitchFamily="34" charset="0"/>
              <a:cs typeface="Roboto"/>
            </a:endParaRPr>
          </a:p>
          <a:p>
            <a:pPr marL="118110" marR="109855" indent="175895">
              <a:lnSpc>
                <a:spcPct val="103000"/>
              </a:lnSpc>
              <a:spcBef>
                <a:spcPts val="865"/>
              </a:spcBef>
            </a:pPr>
            <a:r>
              <a:rPr sz="730" b="1" spc="-25" dirty="0">
                <a:latin typeface="Aptos Display" panose="020B0004020202020204" pitchFamily="34" charset="0"/>
                <a:cs typeface="Roboto"/>
              </a:rPr>
              <a:t>%95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(n=1802)</a:t>
            </a:r>
            <a:endParaRPr sz="7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6633" y="4279082"/>
            <a:ext cx="414715" cy="13271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20" dirty="0">
                <a:latin typeface="Aptos Display" panose="020B0004020202020204" pitchFamily="34" charset="0"/>
                <a:cs typeface="Roboto"/>
              </a:rPr>
              <a:t>Relaps </a:t>
            </a:r>
            <a:r>
              <a:rPr sz="820" spc="-50" dirty="0">
                <a:latin typeface="Aptos Display" panose="020B0004020202020204" pitchFamily="34" charset="0"/>
                <a:cs typeface="Roboto"/>
              </a:rPr>
              <a:t>1</a:t>
            </a:r>
            <a:endParaRPr sz="82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55766" y="4459607"/>
            <a:ext cx="536395" cy="760730"/>
          </a:xfrm>
          <a:prstGeom prst="rect">
            <a:avLst/>
          </a:prstGeom>
        </p:spPr>
        <p:txBody>
          <a:bodyPr vert="horz" wrap="square" lIns="0" tIns="766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730" b="1" dirty="0">
                <a:latin typeface="Aptos Display" panose="020B0004020202020204" pitchFamily="34" charset="0"/>
                <a:cs typeface="Roboto"/>
              </a:rPr>
              <a:t>2.</a:t>
            </a:r>
            <a:r>
              <a:rPr sz="73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basamak:</a:t>
            </a:r>
            <a:endParaRPr sz="730">
              <a:latin typeface="Aptos Display" panose="020B0004020202020204" pitchFamily="34" charset="0"/>
              <a:cs typeface="Roboto"/>
            </a:endParaRPr>
          </a:p>
          <a:p>
            <a:pPr marL="118110" marR="109855" indent="175895">
              <a:lnSpc>
                <a:spcPct val="103000"/>
              </a:lnSpc>
              <a:spcBef>
                <a:spcPts val="865"/>
              </a:spcBef>
            </a:pPr>
            <a:r>
              <a:rPr sz="730" b="1" spc="-25" dirty="0">
                <a:latin typeface="Aptos Display" panose="020B0004020202020204" pitchFamily="34" charset="0"/>
                <a:cs typeface="Roboto"/>
              </a:rPr>
              <a:t>%61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(n=1380)</a:t>
            </a:r>
            <a:endParaRPr sz="7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30618" y="4279082"/>
            <a:ext cx="414715" cy="13271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20" dirty="0">
                <a:latin typeface="Aptos Display" panose="020B0004020202020204" pitchFamily="34" charset="0"/>
                <a:cs typeface="Roboto"/>
              </a:rPr>
              <a:t>Relaps </a:t>
            </a:r>
            <a:r>
              <a:rPr sz="820" spc="-50" dirty="0">
                <a:latin typeface="Aptos Display" panose="020B0004020202020204" pitchFamily="34" charset="0"/>
                <a:cs typeface="Roboto"/>
              </a:rPr>
              <a:t>2</a:t>
            </a:r>
            <a:endParaRPr sz="82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87882" y="4459607"/>
            <a:ext cx="536395" cy="760730"/>
          </a:xfrm>
          <a:prstGeom prst="rect">
            <a:avLst/>
          </a:prstGeom>
        </p:spPr>
        <p:txBody>
          <a:bodyPr vert="horz" wrap="square" lIns="0" tIns="766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730" b="1" dirty="0">
                <a:latin typeface="Aptos Display" panose="020B0004020202020204" pitchFamily="34" charset="0"/>
                <a:cs typeface="Roboto"/>
              </a:rPr>
              <a:t>3.</a:t>
            </a:r>
            <a:r>
              <a:rPr sz="73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basamak:</a:t>
            </a:r>
            <a:endParaRPr sz="730">
              <a:latin typeface="Aptos Display" panose="020B0004020202020204" pitchFamily="34" charset="0"/>
              <a:cs typeface="Roboto"/>
            </a:endParaRPr>
          </a:p>
          <a:p>
            <a:pPr marL="118110" marR="109855" indent="175895">
              <a:lnSpc>
                <a:spcPct val="103000"/>
              </a:lnSpc>
              <a:spcBef>
                <a:spcPts val="865"/>
              </a:spcBef>
            </a:pPr>
            <a:r>
              <a:rPr sz="730" b="1" spc="-25" dirty="0">
                <a:latin typeface="Aptos Display" panose="020B0004020202020204" pitchFamily="34" charset="0"/>
                <a:cs typeface="Roboto"/>
              </a:rPr>
              <a:t>%38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(n=1329)</a:t>
            </a:r>
            <a:endParaRPr sz="7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9810" y="4706647"/>
            <a:ext cx="353874" cy="23685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 marR="5080" indent="130810">
              <a:lnSpc>
                <a:spcPct val="103000"/>
              </a:lnSpc>
              <a:spcBef>
                <a:spcPts val="90"/>
              </a:spcBef>
            </a:pPr>
            <a:r>
              <a:rPr sz="730" b="1" spc="-25" dirty="0">
                <a:latin typeface="Aptos Display" panose="020B0004020202020204" pitchFamily="34" charset="0"/>
                <a:cs typeface="Roboto"/>
              </a:rPr>
              <a:t>%15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(n=354)</a:t>
            </a:r>
            <a:endParaRPr sz="7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3136" y="4450105"/>
            <a:ext cx="1018496" cy="41973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 marR="5080" indent="200660">
              <a:lnSpc>
                <a:spcPct val="102000"/>
              </a:lnSpc>
              <a:spcBef>
                <a:spcPts val="90"/>
              </a:spcBef>
            </a:pPr>
            <a:r>
              <a:rPr sz="880" b="1" dirty="0">
                <a:latin typeface="Aptos Display" panose="020B0004020202020204" pitchFamily="34" charset="0"/>
                <a:cs typeface="Roboto"/>
              </a:rPr>
              <a:t>Her</a:t>
            </a:r>
            <a:r>
              <a:rPr sz="880" b="1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880" b="1" dirty="0">
                <a:latin typeface="Aptos Display" panose="020B0004020202020204" pitchFamily="34" charset="0"/>
                <a:cs typeface="Roboto"/>
              </a:rPr>
              <a:t>bir</a:t>
            </a:r>
            <a:r>
              <a:rPr sz="880" b="1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880" b="1" spc="-10" dirty="0">
                <a:latin typeface="Aptos Display" panose="020B0004020202020204" pitchFamily="34" charset="0"/>
                <a:cs typeface="Roboto"/>
              </a:rPr>
              <a:t>basmakta </a:t>
            </a:r>
            <a:r>
              <a:rPr sz="880" b="1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880" b="1" spc="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880" b="1" dirty="0">
                <a:latin typeface="Aptos Display" panose="020B0004020202020204" pitchFamily="34" charset="0"/>
                <a:cs typeface="Roboto"/>
              </a:rPr>
              <a:t>alan</a:t>
            </a:r>
            <a:r>
              <a:rPr sz="880" b="1" spc="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880" b="1" spc="-10" dirty="0">
                <a:latin typeface="Aptos Display" panose="020B0004020202020204" pitchFamily="34" charset="0"/>
                <a:cs typeface="Roboto"/>
              </a:rPr>
              <a:t>hastalar</a:t>
            </a:r>
            <a:endParaRPr sz="880">
              <a:latin typeface="Aptos Display" panose="020B0004020202020204" pitchFamily="34" charset="0"/>
              <a:cs typeface="Robo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78189" y="4229776"/>
            <a:ext cx="4456352" cy="47748"/>
            <a:chOff x="3756197" y="6975214"/>
            <a:chExt cx="7348855" cy="7874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6197" y="6975214"/>
              <a:ext cx="133179" cy="783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242" y="6975214"/>
              <a:ext cx="133179" cy="783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3731" y="6975214"/>
              <a:ext cx="125346" cy="7834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1615" y="6975214"/>
              <a:ext cx="133179" cy="783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378406" y="4280105"/>
            <a:ext cx="1077795" cy="62674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5"/>
              </a:spcBef>
              <a:tabLst>
                <a:tab pos="1005840" algn="l"/>
              </a:tabLst>
            </a:pPr>
            <a:r>
              <a:rPr sz="820" dirty="0">
                <a:latin typeface="Aptos Display" panose="020B0004020202020204" pitchFamily="34" charset="0"/>
                <a:cs typeface="Roboto"/>
              </a:rPr>
              <a:t>Relaps </a:t>
            </a:r>
            <a:r>
              <a:rPr sz="820" spc="-50" dirty="0">
                <a:latin typeface="Aptos Display" panose="020B0004020202020204" pitchFamily="34" charset="0"/>
                <a:cs typeface="Roboto"/>
              </a:rPr>
              <a:t>3</a:t>
            </a:r>
            <a:r>
              <a:rPr sz="820" dirty="0">
                <a:latin typeface="Aptos Display" panose="020B0004020202020204" pitchFamily="34" charset="0"/>
                <a:cs typeface="Roboto"/>
              </a:rPr>
              <a:t>	Relaps </a:t>
            </a:r>
            <a:r>
              <a:rPr sz="820" spc="-50" dirty="0">
                <a:latin typeface="Aptos Display" panose="020B0004020202020204" pitchFamily="34" charset="0"/>
                <a:cs typeface="Roboto"/>
              </a:rPr>
              <a:t>4</a:t>
            </a:r>
            <a:endParaRPr sz="820">
              <a:latin typeface="Aptos Display" panose="020B0004020202020204" pitchFamily="34" charset="0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20">
              <a:latin typeface="Aptos Display" panose="020B0004020202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30" b="1" dirty="0">
                <a:latin typeface="Aptos Display" panose="020B0004020202020204" pitchFamily="34" charset="0"/>
                <a:cs typeface="Roboto"/>
              </a:rPr>
              <a:t>4.</a:t>
            </a:r>
            <a:r>
              <a:rPr sz="730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30" b="1" dirty="0">
                <a:latin typeface="Aptos Display" panose="020B0004020202020204" pitchFamily="34" charset="0"/>
                <a:cs typeface="Roboto"/>
              </a:rPr>
              <a:t>basamak:</a:t>
            </a:r>
            <a:r>
              <a:rPr sz="73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30" b="1" dirty="0">
                <a:latin typeface="Aptos Display" panose="020B0004020202020204" pitchFamily="34" charset="0"/>
                <a:cs typeface="Roboto"/>
              </a:rPr>
              <a:t>5.</a:t>
            </a:r>
            <a:r>
              <a:rPr sz="730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basamak:</a:t>
            </a:r>
            <a:endParaRPr sz="7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11300" y="4707669"/>
            <a:ext cx="353874" cy="23685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 marR="5080" indent="175895">
              <a:lnSpc>
                <a:spcPct val="103000"/>
              </a:lnSpc>
              <a:spcBef>
                <a:spcPts val="90"/>
              </a:spcBef>
            </a:pPr>
            <a:r>
              <a:rPr sz="730" b="1" spc="-25" dirty="0">
                <a:latin typeface="Aptos Display" panose="020B0004020202020204" pitchFamily="34" charset="0"/>
                <a:cs typeface="Roboto"/>
              </a:rPr>
              <a:t>%1 </a:t>
            </a:r>
            <a:r>
              <a:rPr sz="730" b="1" spc="-10" dirty="0">
                <a:latin typeface="Aptos Display" panose="020B0004020202020204" pitchFamily="34" charset="0"/>
                <a:cs typeface="Roboto"/>
              </a:rPr>
              <a:t>(n=132)</a:t>
            </a:r>
            <a:endParaRPr sz="730">
              <a:latin typeface="Aptos Display" panose="020B0004020202020204" pitchFamily="34" charset="0"/>
              <a:cs typeface="Robo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214055" y="3177707"/>
            <a:ext cx="4966948" cy="1997714"/>
            <a:chOff x="3650435" y="5240275"/>
            <a:chExt cx="8190865" cy="3294379"/>
          </a:xfrm>
        </p:grpSpPr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42" y="6975214"/>
              <a:ext cx="133179" cy="7834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650424" y="5240279"/>
              <a:ext cx="8148955" cy="106680"/>
            </a:xfrm>
            <a:custGeom>
              <a:avLst/>
              <a:gdLst/>
              <a:ahLst/>
              <a:cxnLst/>
              <a:rect l="l" t="t" r="r" b="b"/>
              <a:pathLst>
                <a:path w="8148955" h="106679">
                  <a:moveTo>
                    <a:pt x="101892" y="35293"/>
                  </a:moveTo>
                  <a:lnTo>
                    <a:pt x="94056" y="35293"/>
                  </a:lnTo>
                  <a:lnTo>
                    <a:pt x="94195" y="0"/>
                  </a:lnTo>
                  <a:lnTo>
                    <a:pt x="0" y="46634"/>
                  </a:lnTo>
                  <a:lnTo>
                    <a:pt x="93840" y="94005"/>
                  </a:lnTo>
                  <a:lnTo>
                    <a:pt x="93967" y="58788"/>
                  </a:lnTo>
                  <a:lnTo>
                    <a:pt x="101803" y="58788"/>
                  </a:lnTo>
                  <a:lnTo>
                    <a:pt x="101892" y="35293"/>
                  </a:lnTo>
                  <a:close/>
                </a:path>
                <a:path w="8148955" h="106679">
                  <a:moveTo>
                    <a:pt x="148894" y="35471"/>
                  </a:moveTo>
                  <a:lnTo>
                    <a:pt x="125387" y="35471"/>
                  </a:lnTo>
                  <a:lnTo>
                    <a:pt x="125298" y="58978"/>
                  </a:lnTo>
                  <a:lnTo>
                    <a:pt x="148805" y="58978"/>
                  </a:lnTo>
                  <a:lnTo>
                    <a:pt x="148894" y="35471"/>
                  </a:lnTo>
                  <a:close/>
                </a:path>
                <a:path w="8148955" h="106679">
                  <a:moveTo>
                    <a:pt x="195910" y="35648"/>
                  </a:moveTo>
                  <a:lnTo>
                    <a:pt x="172402" y="35648"/>
                  </a:lnTo>
                  <a:lnTo>
                    <a:pt x="172313" y="59156"/>
                  </a:lnTo>
                  <a:lnTo>
                    <a:pt x="195808" y="59156"/>
                  </a:lnTo>
                  <a:lnTo>
                    <a:pt x="195910" y="35648"/>
                  </a:lnTo>
                  <a:close/>
                </a:path>
                <a:path w="8148955" h="106679">
                  <a:moveTo>
                    <a:pt x="242912" y="35839"/>
                  </a:moveTo>
                  <a:lnTo>
                    <a:pt x="219405" y="35839"/>
                  </a:lnTo>
                  <a:lnTo>
                    <a:pt x="219316" y="59334"/>
                  </a:lnTo>
                  <a:lnTo>
                    <a:pt x="242811" y="59334"/>
                  </a:lnTo>
                  <a:lnTo>
                    <a:pt x="242912" y="35839"/>
                  </a:lnTo>
                  <a:close/>
                </a:path>
                <a:path w="8148955" h="106679">
                  <a:moveTo>
                    <a:pt x="289915" y="36017"/>
                  </a:moveTo>
                  <a:lnTo>
                    <a:pt x="266420" y="36017"/>
                  </a:lnTo>
                  <a:lnTo>
                    <a:pt x="266319" y="59524"/>
                  </a:lnTo>
                  <a:lnTo>
                    <a:pt x="289826" y="59524"/>
                  </a:lnTo>
                  <a:lnTo>
                    <a:pt x="289915" y="36017"/>
                  </a:lnTo>
                  <a:close/>
                </a:path>
                <a:path w="8148955" h="106679">
                  <a:moveTo>
                    <a:pt x="336918" y="36195"/>
                  </a:moveTo>
                  <a:lnTo>
                    <a:pt x="313423" y="36195"/>
                  </a:lnTo>
                  <a:lnTo>
                    <a:pt x="313321" y="59702"/>
                  </a:lnTo>
                  <a:lnTo>
                    <a:pt x="336829" y="59702"/>
                  </a:lnTo>
                  <a:lnTo>
                    <a:pt x="336918" y="36195"/>
                  </a:lnTo>
                  <a:close/>
                </a:path>
                <a:path w="8148955" h="106679">
                  <a:moveTo>
                    <a:pt x="383933" y="36372"/>
                  </a:moveTo>
                  <a:lnTo>
                    <a:pt x="360426" y="36372"/>
                  </a:lnTo>
                  <a:lnTo>
                    <a:pt x="360324" y="59880"/>
                  </a:lnTo>
                  <a:lnTo>
                    <a:pt x="383832" y="59880"/>
                  </a:lnTo>
                  <a:lnTo>
                    <a:pt x="383933" y="36372"/>
                  </a:lnTo>
                  <a:close/>
                </a:path>
                <a:path w="8148955" h="106679">
                  <a:moveTo>
                    <a:pt x="430936" y="36550"/>
                  </a:moveTo>
                  <a:lnTo>
                    <a:pt x="407428" y="36550"/>
                  </a:lnTo>
                  <a:lnTo>
                    <a:pt x="407327" y="60058"/>
                  </a:lnTo>
                  <a:lnTo>
                    <a:pt x="430834" y="60058"/>
                  </a:lnTo>
                  <a:lnTo>
                    <a:pt x="430936" y="36550"/>
                  </a:lnTo>
                  <a:close/>
                </a:path>
                <a:path w="8148955" h="106679">
                  <a:moveTo>
                    <a:pt x="477939" y="36741"/>
                  </a:moveTo>
                  <a:lnTo>
                    <a:pt x="454431" y="36741"/>
                  </a:lnTo>
                  <a:lnTo>
                    <a:pt x="454342" y="60236"/>
                  </a:lnTo>
                  <a:lnTo>
                    <a:pt x="477837" y="60236"/>
                  </a:lnTo>
                  <a:lnTo>
                    <a:pt x="477939" y="36741"/>
                  </a:lnTo>
                  <a:close/>
                </a:path>
                <a:path w="8148955" h="106679">
                  <a:moveTo>
                    <a:pt x="524941" y="36918"/>
                  </a:moveTo>
                  <a:lnTo>
                    <a:pt x="501446" y="36918"/>
                  </a:lnTo>
                  <a:lnTo>
                    <a:pt x="501345" y="60413"/>
                  </a:lnTo>
                  <a:lnTo>
                    <a:pt x="524852" y="60413"/>
                  </a:lnTo>
                  <a:lnTo>
                    <a:pt x="524941" y="36918"/>
                  </a:lnTo>
                  <a:close/>
                </a:path>
                <a:path w="8148955" h="106679">
                  <a:moveTo>
                    <a:pt x="571944" y="37096"/>
                  </a:moveTo>
                  <a:lnTo>
                    <a:pt x="548449" y="37096"/>
                  </a:lnTo>
                  <a:lnTo>
                    <a:pt x="548347" y="60604"/>
                  </a:lnTo>
                  <a:lnTo>
                    <a:pt x="571855" y="60604"/>
                  </a:lnTo>
                  <a:lnTo>
                    <a:pt x="571944" y="37096"/>
                  </a:lnTo>
                  <a:close/>
                </a:path>
                <a:path w="8148955" h="106679">
                  <a:moveTo>
                    <a:pt x="618947" y="37287"/>
                  </a:moveTo>
                  <a:lnTo>
                    <a:pt x="595452" y="37287"/>
                  </a:lnTo>
                  <a:lnTo>
                    <a:pt x="595363" y="60782"/>
                  </a:lnTo>
                  <a:lnTo>
                    <a:pt x="618871" y="60782"/>
                  </a:lnTo>
                  <a:lnTo>
                    <a:pt x="618947" y="37287"/>
                  </a:lnTo>
                  <a:close/>
                </a:path>
                <a:path w="8148955" h="106679">
                  <a:moveTo>
                    <a:pt x="665962" y="37465"/>
                  </a:moveTo>
                  <a:lnTo>
                    <a:pt x="642454" y="37465"/>
                  </a:lnTo>
                  <a:lnTo>
                    <a:pt x="642366" y="60972"/>
                  </a:lnTo>
                  <a:lnTo>
                    <a:pt x="665873" y="60972"/>
                  </a:lnTo>
                  <a:lnTo>
                    <a:pt x="665962" y="37465"/>
                  </a:lnTo>
                  <a:close/>
                </a:path>
                <a:path w="8148955" h="106679">
                  <a:moveTo>
                    <a:pt x="712965" y="37642"/>
                  </a:moveTo>
                  <a:lnTo>
                    <a:pt x="689457" y="37642"/>
                  </a:lnTo>
                  <a:lnTo>
                    <a:pt x="689381" y="61150"/>
                  </a:lnTo>
                  <a:lnTo>
                    <a:pt x="712876" y="61150"/>
                  </a:lnTo>
                  <a:lnTo>
                    <a:pt x="712965" y="37642"/>
                  </a:lnTo>
                  <a:close/>
                </a:path>
                <a:path w="8148955" h="106679">
                  <a:moveTo>
                    <a:pt x="759968" y="37833"/>
                  </a:moveTo>
                  <a:lnTo>
                    <a:pt x="736460" y="37833"/>
                  </a:lnTo>
                  <a:lnTo>
                    <a:pt x="736384" y="61328"/>
                  </a:lnTo>
                  <a:lnTo>
                    <a:pt x="759879" y="61328"/>
                  </a:lnTo>
                  <a:lnTo>
                    <a:pt x="759968" y="37833"/>
                  </a:lnTo>
                  <a:close/>
                </a:path>
                <a:path w="8148955" h="106679">
                  <a:moveTo>
                    <a:pt x="806970" y="38011"/>
                  </a:moveTo>
                  <a:lnTo>
                    <a:pt x="783475" y="38011"/>
                  </a:lnTo>
                  <a:lnTo>
                    <a:pt x="783386" y="61518"/>
                  </a:lnTo>
                  <a:lnTo>
                    <a:pt x="806881" y="61518"/>
                  </a:lnTo>
                  <a:lnTo>
                    <a:pt x="806970" y="38011"/>
                  </a:lnTo>
                  <a:close/>
                </a:path>
                <a:path w="8148955" h="106679">
                  <a:moveTo>
                    <a:pt x="853973" y="38188"/>
                  </a:moveTo>
                  <a:lnTo>
                    <a:pt x="830478" y="38188"/>
                  </a:lnTo>
                  <a:lnTo>
                    <a:pt x="830389" y="61696"/>
                  </a:lnTo>
                  <a:lnTo>
                    <a:pt x="853897" y="61696"/>
                  </a:lnTo>
                  <a:lnTo>
                    <a:pt x="853973" y="38188"/>
                  </a:lnTo>
                  <a:close/>
                </a:path>
                <a:path w="8148955" h="106679">
                  <a:moveTo>
                    <a:pt x="900988" y="38379"/>
                  </a:moveTo>
                  <a:lnTo>
                    <a:pt x="877481" y="38379"/>
                  </a:lnTo>
                  <a:lnTo>
                    <a:pt x="877392" y="61874"/>
                  </a:lnTo>
                  <a:lnTo>
                    <a:pt x="900899" y="61874"/>
                  </a:lnTo>
                  <a:lnTo>
                    <a:pt x="900988" y="38379"/>
                  </a:lnTo>
                  <a:close/>
                </a:path>
                <a:path w="8148955" h="106679">
                  <a:moveTo>
                    <a:pt x="947991" y="38557"/>
                  </a:moveTo>
                  <a:lnTo>
                    <a:pt x="924483" y="38557"/>
                  </a:lnTo>
                  <a:lnTo>
                    <a:pt x="924394" y="62064"/>
                  </a:lnTo>
                  <a:lnTo>
                    <a:pt x="947902" y="62064"/>
                  </a:lnTo>
                  <a:lnTo>
                    <a:pt x="947991" y="38557"/>
                  </a:lnTo>
                  <a:close/>
                </a:path>
                <a:path w="8148955" h="106679">
                  <a:moveTo>
                    <a:pt x="994994" y="38735"/>
                  </a:moveTo>
                  <a:lnTo>
                    <a:pt x="971499" y="38735"/>
                  </a:lnTo>
                  <a:lnTo>
                    <a:pt x="971410" y="62242"/>
                  </a:lnTo>
                  <a:lnTo>
                    <a:pt x="994905" y="62242"/>
                  </a:lnTo>
                  <a:lnTo>
                    <a:pt x="994994" y="38735"/>
                  </a:lnTo>
                  <a:close/>
                </a:path>
                <a:path w="8148955" h="106679">
                  <a:moveTo>
                    <a:pt x="1042009" y="38925"/>
                  </a:moveTo>
                  <a:lnTo>
                    <a:pt x="1018501" y="38925"/>
                  </a:lnTo>
                  <a:lnTo>
                    <a:pt x="1018413" y="62420"/>
                  </a:lnTo>
                  <a:lnTo>
                    <a:pt x="1041908" y="62420"/>
                  </a:lnTo>
                  <a:lnTo>
                    <a:pt x="1042009" y="38925"/>
                  </a:lnTo>
                  <a:close/>
                </a:path>
                <a:path w="8148955" h="106679">
                  <a:moveTo>
                    <a:pt x="1089012" y="39103"/>
                  </a:moveTo>
                  <a:lnTo>
                    <a:pt x="1065517" y="39103"/>
                  </a:lnTo>
                  <a:lnTo>
                    <a:pt x="1065415" y="62611"/>
                  </a:lnTo>
                  <a:lnTo>
                    <a:pt x="1088923" y="62611"/>
                  </a:lnTo>
                  <a:lnTo>
                    <a:pt x="1089012" y="39103"/>
                  </a:lnTo>
                  <a:close/>
                </a:path>
                <a:path w="8148955" h="106679">
                  <a:moveTo>
                    <a:pt x="1136015" y="39281"/>
                  </a:moveTo>
                  <a:lnTo>
                    <a:pt x="1112520" y="39281"/>
                  </a:lnTo>
                  <a:lnTo>
                    <a:pt x="1112418" y="62788"/>
                  </a:lnTo>
                  <a:lnTo>
                    <a:pt x="1135926" y="62788"/>
                  </a:lnTo>
                  <a:lnTo>
                    <a:pt x="1136015" y="39281"/>
                  </a:lnTo>
                  <a:close/>
                </a:path>
                <a:path w="8148955" h="106679">
                  <a:moveTo>
                    <a:pt x="1183030" y="39471"/>
                  </a:moveTo>
                  <a:lnTo>
                    <a:pt x="1159522" y="39471"/>
                  </a:lnTo>
                  <a:lnTo>
                    <a:pt x="1159421" y="62966"/>
                  </a:lnTo>
                  <a:lnTo>
                    <a:pt x="1182928" y="62966"/>
                  </a:lnTo>
                  <a:lnTo>
                    <a:pt x="1183030" y="39471"/>
                  </a:lnTo>
                  <a:close/>
                </a:path>
                <a:path w="8148955" h="106679">
                  <a:moveTo>
                    <a:pt x="1230033" y="39649"/>
                  </a:moveTo>
                  <a:lnTo>
                    <a:pt x="1206525" y="39649"/>
                  </a:lnTo>
                  <a:lnTo>
                    <a:pt x="1206436" y="63157"/>
                  </a:lnTo>
                  <a:lnTo>
                    <a:pt x="1229931" y="63157"/>
                  </a:lnTo>
                  <a:lnTo>
                    <a:pt x="1230033" y="39649"/>
                  </a:lnTo>
                  <a:close/>
                </a:path>
                <a:path w="8148955" h="106679">
                  <a:moveTo>
                    <a:pt x="1277035" y="39827"/>
                  </a:moveTo>
                  <a:lnTo>
                    <a:pt x="1253528" y="39827"/>
                  </a:lnTo>
                  <a:lnTo>
                    <a:pt x="1253439" y="63334"/>
                  </a:lnTo>
                  <a:lnTo>
                    <a:pt x="1276934" y="63334"/>
                  </a:lnTo>
                  <a:lnTo>
                    <a:pt x="1277035" y="39827"/>
                  </a:lnTo>
                  <a:close/>
                </a:path>
                <a:path w="8148955" h="106679">
                  <a:moveTo>
                    <a:pt x="1324038" y="40005"/>
                  </a:moveTo>
                  <a:lnTo>
                    <a:pt x="1300543" y="40005"/>
                  </a:lnTo>
                  <a:lnTo>
                    <a:pt x="1300441" y="63512"/>
                  </a:lnTo>
                  <a:lnTo>
                    <a:pt x="1323949" y="63512"/>
                  </a:lnTo>
                  <a:lnTo>
                    <a:pt x="1324038" y="40005"/>
                  </a:lnTo>
                  <a:close/>
                </a:path>
                <a:path w="8148955" h="106679">
                  <a:moveTo>
                    <a:pt x="1371041" y="40195"/>
                  </a:moveTo>
                  <a:lnTo>
                    <a:pt x="1347546" y="40195"/>
                  </a:lnTo>
                  <a:lnTo>
                    <a:pt x="1347444" y="63690"/>
                  </a:lnTo>
                  <a:lnTo>
                    <a:pt x="1370952" y="63690"/>
                  </a:lnTo>
                  <a:lnTo>
                    <a:pt x="1371041" y="40195"/>
                  </a:lnTo>
                  <a:close/>
                </a:path>
                <a:path w="8148955" h="106679">
                  <a:moveTo>
                    <a:pt x="1418056" y="40373"/>
                  </a:moveTo>
                  <a:lnTo>
                    <a:pt x="1394548" y="40373"/>
                  </a:lnTo>
                  <a:lnTo>
                    <a:pt x="1394460" y="63868"/>
                  </a:lnTo>
                  <a:lnTo>
                    <a:pt x="1417967" y="63868"/>
                  </a:lnTo>
                  <a:lnTo>
                    <a:pt x="1418056" y="40373"/>
                  </a:lnTo>
                  <a:close/>
                </a:path>
                <a:path w="8148955" h="106679">
                  <a:moveTo>
                    <a:pt x="1465059" y="40551"/>
                  </a:moveTo>
                  <a:lnTo>
                    <a:pt x="1441551" y="40551"/>
                  </a:lnTo>
                  <a:lnTo>
                    <a:pt x="1441462" y="64058"/>
                  </a:lnTo>
                  <a:lnTo>
                    <a:pt x="1464970" y="64058"/>
                  </a:lnTo>
                  <a:lnTo>
                    <a:pt x="1465059" y="40551"/>
                  </a:lnTo>
                  <a:close/>
                </a:path>
                <a:path w="8148955" h="106679">
                  <a:moveTo>
                    <a:pt x="1512062" y="40728"/>
                  </a:moveTo>
                  <a:lnTo>
                    <a:pt x="1488554" y="40728"/>
                  </a:lnTo>
                  <a:lnTo>
                    <a:pt x="1488478" y="64236"/>
                  </a:lnTo>
                  <a:lnTo>
                    <a:pt x="1511973" y="64236"/>
                  </a:lnTo>
                  <a:lnTo>
                    <a:pt x="1512062" y="40728"/>
                  </a:lnTo>
                  <a:close/>
                </a:path>
                <a:path w="8148955" h="106679">
                  <a:moveTo>
                    <a:pt x="1559064" y="40919"/>
                  </a:moveTo>
                  <a:lnTo>
                    <a:pt x="1535557" y="40919"/>
                  </a:lnTo>
                  <a:lnTo>
                    <a:pt x="1535480" y="64414"/>
                  </a:lnTo>
                  <a:lnTo>
                    <a:pt x="1558975" y="64414"/>
                  </a:lnTo>
                  <a:lnTo>
                    <a:pt x="1559064" y="40919"/>
                  </a:lnTo>
                  <a:close/>
                </a:path>
                <a:path w="8148955" h="106679">
                  <a:moveTo>
                    <a:pt x="1606067" y="41097"/>
                  </a:moveTo>
                  <a:lnTo>
                    <a:pt x="1582572" y="41097"/>
                  </a:lnTo>
                  <a:lnTo>
                    <a:pt x="1582483" y="64604"/>
                  </a:lnTo>
                  <a:lnTo>
                    <a:pt x="1605991" y="64604"/>
                  </a:lnTo>
                  <a:lnTo>
                    <a:pt x="1606067" y="41097"/>
                  </a:lnTo>
                  <a:close/>
                </a:path>
                <a:path w="8148955" h="106679">
                  <a:moveTo>
                    <a:pt x="1653070" y="41275"/>
                  </a:moveTo>
                  <a:lnTo>
                    <a:pt x="1629575" y="41275"/>
                  </a:lnTo>
                  <a:lnTo>
                    <a:pt x="1629486" y="64782"/>
                  </a:lnTo>
                  <a:lnTo>
                    <a:pt x="1652993" y="64782"/>
                  </a:lnTo>
                  <a:lnTo>
                    <a:pt x="1653070" y="41275"/>
                  </a:lnTo>
                  <a:close/>
                </a:path>
                <a:path w="8148955" h="106679">
                  <a:moveTo>
                    <a:pt x="1700072" y="41465"/>
                  </a:moveTo>
                  <a:lnTo>
                    <a:pt x="1676577" y="41465"/>
                  </a:lnTo>
                  <a:lnTo>
                    <a:pt x="1676488" y="64960"/>
                  </a:lnTo>
                  <a:lnTo>
                    <a:pt x="1699996" y="64960"/>
                  </a:lnTo>
                  <a:lnTo>
                    <a:pt x="1700072" y="41465"/>
                  </a:lnTo>
                  <a:close/>
                </a:path>
                <a:path w="8148955" h="106679">
                  <a:moveTo>
                    <a:pt x="1747088" y="41643"/>
                  </a:moveTo>
                  <a:lnTo>
                    <a:pt x="1723580" y="41643"/>
                  </a:lnTo>
                  <a:lnTo>
                    <a:pt x="1723491" y="65151"/>
                  </a:lnTo>
                  <a:lnTo>
                    <a:pt x="1746999" y="65151"/>
                  </a:lnTo>
                  <a:lnTo>
                    <a:pt x="1747088" y="41643"/>
                  </a:lnTo>
                  <a:close/>
                </a:path>
                <a:path w="8148955" h="106679">
                  <a:moveTo>
                    <a:pt x="1794090" y="41821"/>
                  </a:moveTo>
                  <a:lnTo>
                    <a:pt x="1770583" y="41821"/>
                  </a:lnTo>
                  <a:lnTo>
                    <a:pt x="1770507" y="65328"/>
                  </a:lnTo>
                  <a:lnTo>
                    <a:pt x="1794002" y="65328"/>
                  </a:lnTo>
                  <a:lnTo>
                    <a:pt x="1794090" y="41821"/>
                  </a:lnTo>
                  <a:close/>
                </a:path>
                <a:path w="8148955" h="106679">
                  <a:moveTo>
                    <a:pt x="1841106" y="42011"/>
                  </a:moveTo>
                  <a:lnTo>
                    <a:pt x="1817598" y="42011"/>
                  </a:lnTo>
                  <a:lnTo>
                    <a:pt x="1817509" y="65506"/>
                  </a:lnTo>
                  <a:lnTo>
                    <a:pt x="1841004" y="65506"/>
                  </a:lnTo>
                  <a:lnTo>
                    <a:pt x="1841106" y="42011"/>
                  </a:lnTo>
                  <a:close/>
                </a:path>
                <a:path w="8148955" h="106679">
                  <a:moveTo>
                    <a:pt x="1888109" y="42189"/>
                  </a:moveTo>
                  <a:lnTo>
                    <a:pt x="1864601" y="42189"/>
                  </a:lnTo>
                  <a:lnTo>
                    <a:pt x="1864512" y="65697"/>
                  </a:lnTo>
                  <a:lnTo>
                    <a:pt x="1888020" y="65697"/>
                  </a:lnTo>
                  <a:lnTo>
                    <a:pt x="1888109" y="42189"/>
                  </a:lnTo>
                  <a:close/>
                </a:path>
                <a:path w="8148955" h="106679">
                  <a:moveTo>
                    <a:pt x="1935111" y="42367"/>
                  </a:moveTo>
                  <a:lnTo>
                    <a:pt x="1911616" y="42367"/>
                  </a:lnTo>
                  <a:lnTo>
                    <a:pt x="1911515" y="65874"/>
                  </a:lnTo>
                  <a:lnTo>
                    <a:pt x="1935022" y="65874"/>
                  </a:lnTo>
                  <a:lnTo>
                    <a:pt x="1935111" y="42367"/>
                  </a:lnTo>
                  <a:close/>
                </a:path>
                <a:path w="8148955" h="106679">
                  <a:moveTo>
                    <a:pt x="1982127" y="42557"/>
                  </a:moveTo>
                  <a:lnTo>
                    <a:pt x="1958619" y="42557"/>
                  </a:lnTo>
                  <a:lnTo>
                    <a:pt x="1958517" y="66052"/>
                  </a:lnTo>
                  <a:lnTo>
                    <a:pt x="1982025" y="66052"/>
                  </a:lnTo>
                  <a:lnTo>
                    <a:pt x="1982127" y="42557"/>
                  </a:lnTo>
                  <a:close/>
                </a:path>
                <a:path w="8148955" h="106679">
                  <a:moveTo>
                    <a:pt x="2029129" y="42735"/>
                  </a:moveTo>
                  <a:lnTo>
                    <a:pt x="2005622" y="42735"/>
                  </a:lnTo>
                  <a:lnTo>
                    <a:pt x="2005520" y="66243"/>
                  </a:lnTo>
                  <a:lnTo>
                    <a:pt x="2029028" y="66243"/>
                  </a:lnTo>
                  <a:lnTo>
                    <a:pt x="2029129" y="42735"/>
                  </a:lnTo>
                  <a:close/>
                </a:path>
                <a:path w="8148955" h="106679">
                  <a:moveTo>
                    <a:pt x="2076132" y="42913"/>
                  </a:moveTo>
                  <a:lnTo>
                    <a:pt x="2052624" y="42913"/>
                  </a:lnTo>
                  <a:lnTo>
                    <a:pt x="2052535" y="66421"/>
                  </a:lnTo>
                  <a:lnTo>
                    <a:pt x="2076030" y="66421"/>
                  </a:lnTo>
                  <a:lnTo>
                    <a:pt x="2076132" y="42913"/>
                  </a:lnTo>
                  <a:close/>
                </a:path>
                <a:path w="8148955" h="106679">
                  <a:moveTo>
                    <a:pt x="2123135" y="43103"/>
                  </a:moveTo>
                  <a:lnTo>
                    <a:pt x="2099640" y="43103"/>
                  </a:lnTo>
                  <a:lnTo>
                    <a:pt x="2099538" y="66598"/>
                  </a:lnTo>
                  <a:lnTo>
                    <a:pt x="2123033" y="66598"/>
                  </a:lnTo>
                  <a:lnTo>
                    <a:pt x="2123135" y="43103"/>
                  </a:lnTo>
                  <a:close/>
                </a:path>
                <a:path w="8148955" h="106679">
                  <a:moveTo>
                    <a:pt x="2170138" y="43281"/>
                  </a:moveTo>
                  <a:lnTo>
                    <a:pt x="2146643" y="43281"/>
                  </a:lnTo>
                  <a:lnTo>
                    <a:pt x="2146541" y="66789"/>
                  </a:lnTo>
                  <a:lnTo>
                    <a:pt x="2170049" y="66789"/>
                  </a:lnTo>
                  <a:lnTo>
                    <a:pt x="2170138" y="43281"/>
                  </a:lnTo>
                  <a:close/>
                </a:path>
                <a:path w="8148955" h="106679">
                  <a:moveTo>
                    <a:pt x="2217140" y="43472"/>
                  </a:moveTo>
                  <a:lnTo>
                    <a:pt x="2193645" y="43472"/>
                  </a:lnTo>
                  <a:lnTo>
                    <a:pt x="2193544" y="66967"/>
                  </a:lnTo>
                  <a:lnTo>
                    <a:pt x="2217051" y="66967"/>
                  </a:lnTo>
                  <a:lnTo>
                    <a:pt x="2217140" y="43472"/>
                  </a:lnTo>
                  <a:close/>
                </a:path>
                <a:path w="8148955" h="106679">
                  <a:moveTo>
                    <a:pt x="2264156" y="43649"/>
                  </a:moveTo>
                  <a:lnTo>
                    <a:pt x="2240648" y="43649"/>
                  </a:lnTo>
                  <a:lnTo>
                    <a:pt x="2240559" y="67157"/>
                  </a:lnTo>
                  <a:lnTo>
                    <a:pt x="2264067" y="67157"/>
                  </a:lnTo>
                  <a:lnTo>
                    <a:pt x="2264156" y="43649"/>
                  </a:lnTo>
                  <a:close/>
                </a:path>
                <a:path w="8148955" h="106679">
                  <a:moveTo>
                    <a:pt x="2311158" y="43827"/>
                  </a:moveTo>
                  <a:lnTo>
                    <a:pt x="2287651" y="43827"/>
                  </a:lnTo>
                  <a:lnTo>
                    <a:pt x="2287562" y="67335"/>
                  </a:lnTo>
                  <a:lnTo>
                    <a:pt x="2311069" y="67335"/>
                  </a:lnTo>
                  <a:lnTo>
                    <a:pt x="2311158" y="43827"/>
                  </a:lnTo>
                  <a:close/>
                </a:path>
                <a:path w="8148955" h="106679">
                  <a:moveTo>
                    <a:pt x="2358161" y="44005"/>
                  </a:moveTo>
                  <a:lnTo>
                    <a:pt x="2334653" y="44005"/>
                  </a:lnTo>
                  <a:lnTo>
                    <a:pt x="2334577" y="67513"/>
                  </a:lnTo>
                  <a:lnTo>
                    <a:pt x="2358072" y="67513"/>
                  </a:lnTo>
                  <a:lnTo>
                    <a:pt x="2358161" y="44005"/>
                  </a:lnTo>
                  <a:close/>
                </a:path>
                <a:path w="8148955" h="106679">
                  <a:moveTo>
                    <a:pt x="2405164" y="44183"/>
                  </a:moveTo>
                  <a:lnTo>
                    <a:pt x="2381669" y="44183"/>
                  </a:lnTo>
                  <a:lnTo>
                    <a:pt x="2381580" y="67691"/>
                  </a:lnTo>
                  <a:lnTo>
                    <a:pt x="2405075" y="67691"/>
                  </a:lnTo>
                  <a:lnTo>
                    <a:pt x="2405164" y="44183"/>
                  </a:lnTo>
                  <a:close/>
                </a:path>
                <a:path w="8148955" h="106679">
                  <a:moveTo>
                    <a:pt x="2452166" y="44361"/>
                  </a:moveTo>
                  <a:lnTo>
                    <a:pt x="2428671" y="44361"/>
                  </a:lnTo>
                  <a:lnTo>
                    <a:pt x="2428583" y="67868"/>
                  </a:lnTo>
                  <a:lnTo>
                    <a:pt x="2452090" y="67868"/>
                  </a:lnTo>
                  <a:lnTo>
                    <a:pt x="2452166" y="44361"/>
                  </a:lnTo>
                  <a:close/>
                </a:path>
                <a:path w="8148955" h="106679">
                  <a:moveTo>
                    <a:pt x="2499182" y="44551"/>
                  </a:moveTo>
                  <a:lnTo>
                    <a:pt x="2475674" y="44551"/>
                  </a:lnTo>
                  <a:lnTo>
                    <a:pt x="2475585" y="68046"/>
                  </a:lnTo>
                  <a:lnTo>
                    <a:pt x="2499093" y="68046"/>
                  </a:lnTo>
                  <a:lnTo>
                    <a:pt x="2499182" y="44551"/>
                  </a:lnTo>
                  <a:close/>
                </a:path>
                <a:path w="8148955" h="106679">
                  <a:moveTo>
                    <a:pt x="2546185" y="44729"/>
                  </a:moveTo>
                  <a:lnTo>
                    <a:pt x="2522677" y="44729"/>
                  </a:lnTo>
                  <a:lnTo>
                    <a:pt x="2522588" y="68237"/>
                  </a:lnTo>
                  <a:lnTo>
                    <a:pt x="2546096" y="68237"/>
                  </a:lnTo>
                  <a:lnTo>
                    <a:pt x="2546185" y="44729"/>
                  </a:lnTo>
                  <a:close/>
                </a:path>
                <a:path w="8148955" h="106679">
                  <a:moveTo>
                    <a:pt x="2593187" y="44907"/>
                  </a:moveTo>
                  <a:lnTo>
                    <a:pt x="2569680" y="44907"/>
                  </a:lnTo>
                  <a:lnTo>
                    <a:pt x="2569603" y="68414"/>
                  </a:lnTo>
                  <a:lnTo>
                    <a:pt x="2593098" y="68414"/>
                  </a:lnTo>
                  <a:lnTo>
                    <a:pt x="2593187" y="44907"/>
                  </a:lnTo>
                  <a:close/>
                </a:path>
                <a:path w="8148955" h="106679">
                  <a:moveTo>
                    <a:pt x="2640190" y="45097"/>
                  </a:moveTo>
                  <a:lnTo>
                    <a:pt x="2616695" y="45097"/>
                  </a:lnTo>
                  <a:lnTo>
                    <a:pt x="2616606" y="68592"/>
                  </a:lnTo>
                  <a:lnTo>
                    <a:pt x="2640101" y="68592"/>
                  </a:lnTo>
                  <a:lnTo>
                    <a:pt x="2640190" y="45097"/>
                  </a:lnTo>
                  <a:close/>
                </a:path>
                <a:path w="8148955" h="106679">
                  <a:moveTo>
                    <a:pt x="2687205" y="45275"/>
                  </a:moveTo>
                  <a:lnTo>
                    <a:pt x="2663698" y="45275"/>
                  </a:lnTo>
                  <a:lnTo>
                    <a:pt x="2663609" y="68783"/>
                  </a:lnTo>
                  <a:lnTo>
                    <a:pt x="2687116" y="68783"/>
                  </a:lnTo>
                  <a:lnTo>
                    <a:pt x="2687205" y="45275"/>
                  </a:lnTo>
                  <a:close/>
                </a:path>
                <a:path w="8148955" h="106679">
                  <a:moveTo>
                    <a:pt x="2734208" y="45453"/>
                  </a:moveTo>
                  <a:lnTo>
                    <a:pt x="2710713" y="45453"/>
                  </a:lnTo>
                  <a:lnTo>
                    <a:pt x="2710611" y="68961"/>
                  </a:lnTo>
                  <a:lnTo>
                    <a:pt x="2734119" y="68961"/>
                  </a:lnTo>
                  <a:lnTo>
                    <a:pt x="2734208" y="45453"/>
                  </a:lnTo>
                  <a:close/>
                </a:path>
                <a:path w="8148955" h="106679">
                  <a:moveTo>
                    <a:pt x="2781211" y="45643"/>
                  </a:moveTo>
                  <a:lnTo>
                    <a:pt x="2757716" y="45643"/>
                  </a:lnTo>
                  <a:lnTo>
                    <a:pt x="2757614" y="69138"/>
                  </a:lnTo>
                  <a:lnTo>
                    <a:pt x="2781122" y="69138"/>
                  </a:lnTo>
                  <a:lnTo>
                    <a:pt x="2781211" y="45643"/>
                  </a:lnTo>
                  <a:close/>
                </a:path>
                <a:path w="8148955" h="106679">
                  <a:moveTo>
                    <a:pt x="2828226" y="45821"/>
                  </a:moveTo>
                  <a:lnTo>
                    <a:pt x="2804718" y="45821"/>
                  </a:lnTo>
                  <a:lnTo>
                    <a:pt x="2804617" y="69329"/>
                  </a:lnTo>
                  <a:lnTo>
                    <a:pt x="2828125" y="69329"/>
                  </a:lnTo>
                  <a:lnTo>
                    <a:pt x="2828226" y="45821"/>
                  </a:lnTo>
                  <a:close/>
                </a:path>
                <a:path w="8148955" h="106679">
                  <a:moveTo>
                    <a:pt x="2875229" y="46012"/>
                  </a:moveTo>
                  <a:lnTo>
                    <a:pt x="2851721" y="46012"/>
                  </a:lnTo>
                  <a:lnTo>
                    <a:pt x="2851632" y="69507"/>
                  </a:lnTo>
                  <a:lnTo>
                    <a:pt x="2875127" y="69507"/>
                  </a:lnTo>
                  <a:lnTo>
                    <a:pt x="2875229" y="46012"/>
                  </a:lnTo>
                  <a:close/>
                </a:path>
                <a:path w="8148955" h="106679">
                  <a:moveTo>
                    <a:pt x="2922232" y="46189"/>
                  </a:moveTo>
                  <a:lnTo>
                    <a:pt x="2898724" y="46189"/>
                  </a:lnTo>
                  <a:lnTo>
                    <a:pt x="2898635" y="69684"/>
                  </a:lnTo>
                  <a:lnTo>
                    <a:pt x="2922130" y="69684"/>
                  </a:lnTo>
                  <a:lnTo>
                    <a:pt x="2922232" y="46189"/>
                  </a:lnTo>
                  <a:close/>
                </a:path>
                <a:path w="8148955" h="106679">
                  <a:moveTo>
                    <a:pt x="2969234" y="46367"/>
                  </a:moveTo>
                  <a:lnTo>
                    <a:pt x="2945739" y="46367"/>
                  </a:lnTo>
                  <a:lnTo>
                    <a:pt x="2945638" y="69875"/>
                  </a:lnTo>
                  <a:lnTo>
                    <a:pt x="2969145" y="69875"/>
                  </a:lnTo>
                  <a:lnTo>
                    <a:pt x="2969234" y="46367"/>
                  </a:lnTo>
                  <a:close/>
                </a:path>
                <a:path w="8148955" h="106679">
                  <a:moveTo>
                    <a:pt x="3016237" y="46545"/>
                  </a:moveTo>
                  <a:lnTo>
                    <a:pt x="2992742" y="46545"/>
                  </a:lnTo>
                  <a:lnTo>
                    <a:pt x="2992640" y="70053"/>
                  </a:lnTo>
                  <a:lnTo>
                    <a:pt x="3016148" y="70053"/>
                  </a:lnTo>
                  <a:lnTo>
                    <a:pt x="3016237" y="46545"/>
                  </a:lnTo>
                  <a:close/>
                </a:path>
                <a:path w="8148955" h="106679">
                  <a:moveTo>
                    <a:pt x="3063240" y="46736"/>
                  </a:moveTo>
                  <a:lnTo>
                    <a:pt x="3039745" y="46736"/>
                  </a:lnTo>
                  <a:lnTo>
                    <a:pt x="3039656" y="70231"/>
                  </a:lnTo>
                  <a:lnTo>
                    <a:pt x="3063163" y="70231"/>
                  </a:lnTo>
                  <a:lnTo>
                    <a:pt x="3063240" y="46736"/>
                  </a:lnTo>
                  <a:close/>
                </a:path>
                <a:path w="8148955" h="106679">
                  <a:moveTo>
                    <a:pt x="3110255" y="46913"/>
                  </a:moveTo>
                  <a:lnTo>
                    <a:pt x="3086747" y="46913"/>
                  </a:lnTo>
                  <a:lnTo>
                    <a:pt x="3086658" y="70421"/>
                  </a:lnTo>
                  <a:lnTo>
                    <a:pt x="3110166" y="70421"/>
                  </a:lnTo>
                  <a:lnTo>
                    <a:pt x="3110255" y="46913"/>
                  </a:lnTo>
                  <a:close/>
                </a:path>
                <a:path w="8148955" h="106679">
                  <a:moveTo>
                    <a:pt x="3157258" y="47104"/>
                  </a:moveTo>
                  <a:lnTo>
                    <a:pt x="3133750" y="47104"/>
                  </a:lnTo>
                  <a:lnTo>
                    <a:pt x="3133674" y="70599"/>
                  </a:lnTo>
                  <a:lnTo>
                    <a:pt x="3157169" y="70599"/>
                  </a:lnTo>
                  <a:lnTo>
                    <a:pt x="3157258" y="47104"/>
                  </a:lnTo>
                  <a:close/>
                </a:path>
                <a:path w="8148955" h="106679">
                  <a:moveTo>
                    <a:pt x="3204260" y="47282"/>
                  </a:moveTo>
                  <a:lnTo>
                    <a:pt x="3180753" y="47282"/>
                  </a:lnTo>
                  <a:lnTo>
                    <a:pt x="3180677" y="70777"/>
                  </a:lnTo>
                  <a:lnTo>
                    <a:pt x="3204172" y="70777"/>
                  </a:lnTo>
                  <a:lnTo>
                    <a:pt x="3204260" y="47282"/>
                  </a:lnTo>
                  <a:close/>
                </a:path>
                <a:path w="8148955" h="106679">
                  <a:moveTo>
                    <a:pt x="3336239" y="59537"/>
                  </a:moveTo>
                  <a:lnTo>
                    <a:pt x="3312299" y="47459"/>
                  </a:lnTo>
                  <a:lnTo>
                    <a:pt x="3242411" y="12166"/>
                  </a:lnTo>
                  <a:lnTo>
                    <a:pt x="3242272" y="47459"/>
                  </a:lnTo>
                  <a:lnTo>
                    <a:pt x="3227768" y="47459"/>
                  </a:lnTo>
                  <a:lnTo>
                    <a:pt x="3227679" y="70967"/>
                  </a:lnTo>
                  <a:lnTo>
                    <a:pt x="3242183" y="70967"/>
                  </a:lnTo>
                  <a:lnTo>
                    <a:pt x="3242056" y="106172"/>
                  </a:lnTo>
                  <a:lnTo>
                    <a:pt x="3313163" y="70967"/>
                  </a:lnTo>
                  <a:lnTo>
                    <a:pt x="3336239" y="59537"/>
                  </a:lnTo>
                  <a:close/>
                </a:path>
                <a:path w="8148955" h="106679">
                  <a:moveTo>
                    <a:pt x="3588118" y="42722"/>
                  </a:moveTo>
                  <a:lnTo>
                    <a:pt x="3580295" y="42722"/>
                  </a:lnTo>
                  <a:lnTo>
                    <a:pt x="3580295" y="7467"/>
                  </a:lnTo>
                  <a:lnTo>
                    <a:pt x="3486277" y="54470"/>
                  </a:lnTo>
                  <a:lnTo>
                    <a:pt x="3580295" y="101485"/>
                  </a:lnTo>
                  <a:lnTo>
                    <a:pt x="3580295" y="66230"/>
                  </a:lnTo>
                  <a:lnTo>
                    <a:pt x="3588118" y="66230"/>
                  </a:lnTo>
                  <a:lnTo>
                    <a:pt x="3588118" y="42722"/>
                  </a:lnTo>
                  <a:close/>
                </a:path>
                <a:path w="8148955" h="106679">
                  <a:moveTo>
                    <a:pt x="3635133" y="42722"/>
                  </a:moveTo>
                  <a:lnTo>
                    <a:pt x="3611626" y="42722"/>
                  </a:lnTo>
                  <a:lnTo>
                    <a:pt x="3611626" y="66230"/>
                  </a:lnTo>
                  <a:lnTo>
                    <a:pt x="3635133" y="66230"/>
                  </a:lnTo>
                  <a:lnTo>
                    <a:pt x="3635133" y="42722"/>
                  </a:lnTo>
                  <a:close/>
                </a:path>
                <a:path w="8148955" h="106679">
                  <a:moveTo>
                    <a:pt x="3682136" y="42722"/>
                  </a:moveTo>
                  <a:lnTo>
                    <a:pt x="3658628" y="42722"/>
                  </a:lnTo>
                  <a:lnTo>
                    <a:pt x="3658628" y="66230"/>
                  </a:lnTo>
                  <a:lnTo>
                    <a:pt x="3682136" y="66230"/>
                  </a:lnTo>
                  <a:lnTo>
                    <a:pt x="3682136" y="42722"/>
                  </a:lnTo>
                  <a:close/>
                </a:path>
                <a:path w="8148955" h="106679">
                  <a:moveTo>
                    <a:pt x="3729151" y="42722"/>
                  </a:moveTo>
                  <a:lnTo>
                    <a:pt x="3705644" y="42722"/>
                  </a:lnTo>
                  <a:lnTo>
                    <a:pt x="3705644" y="66230"/>
                  </a:lnTo>
                  <a:lnTo>
                    <a:pt x="3729151" y="66230"/>
                  </a:lnTo>
                  <a:lnTo>
                    <a:pt x="3729151" y="42722"/>
                  </a:lnTo>
                  <a:close/>
                </a:path>
                <a:path w="8148955" h="106679">
                  <a:moveTo>
                    <a:pt x="3776154" y="42722"/>
                  </a:moveTo>
                  <a:lnTo>
                    <a:pt x="3752646" y="42722"/>
                  </a:lnTo>
                  <a:lnTo>
                    <a:pt x="3752646" y="66230"/>
                  </a:lnTo>
                  <a:lnTo>
                    <a:pt x="3776154" y="66230"/>
                  </a:lnTo>
                  <a:lnTo>
                    <a:pt x="3776154" y="42722"/>
                  </a:lnTo>
                  <a:close/>
                </a:path>
                <a:path w="8148955" h="106679">
                  <a:moveTo>
                    <a:pt x="3823157" y="42722"/>
                  </a:moveTo>
                  <a:lnTo>
                    <a:pt x="3799649" y="42722"/>
                  </a:lnTo>
                  <a:lnTo>
                    <a:pt x="3799649" y="66230"/>
                  </a:lnTo>
                  <a:lnTo>
                    <a:pt x="3823157" y="66230"/>
                  </a:lnTo>
                  <a:lnTo>
                    <a:pt x="3823157" y="42722"/>
                  </a:lnTo>
                  <a:close/>
                </a:path>
                <a:path w="8148955" h="106679">
                  <a:moveTo>
                    <a:pt x="3870172" y="42722"/>
                  </a:moveTo>
                  <a:lnTo>
                    <a:pt x="3846665" y="42722"/>
                  </a:lnTo>
                  <a:lnTo>
                    <a:pt x="3846665" y="66230"/>
                  </a:lnTo>
                  <a:lnTo>
                    <a:pt x="3870172" y="66230"/>
                  </a:lnTo>
                  <a:lnTo>
                    <a:pt x="3870172" y="42722"/>
                  </a:lnTo>
                  <a:close/>
                </a:path>
                <a:path w="8148955" h="106679">
                  <a:moveTo>
                    <a:pt x="3917175" y="42722"/>
                  </a:moveTo>
                  <a:lnTo>
                    <a:pt x="3893667" y="42722"/>
                  </a:lnTo>
                  <a:lnTo>
                    <a:pt x="3893667" y="66230"/>
                  </a:lnTo>
                  <a:lnTo>
                    <a:pt x="3917175" y="66230"/>
                  </a:lnTo>
                  <a:lnTo>
                    <a:pt x="3917175" y="42722"/>
                  </a:lnTo>
                  <a:close/>
                </a:path>
                <a:path w="8148955" h="106679">
                  <a:moveTo>
                    <a:pt x="3964178" y="42722"/>
                  </a:moveTo>
                  <a:lnTo>
                    <a:pt x="3940670" y="42722"/>
                  </a:lnTo>
                  <a:lnTo>
                    <a:pt x="3940670" y="66230"/>
                  </a:lnTo>
                  <a:lnTo>
                    <a:pt x="3964178" y="66230"/>
                  </a:lnTo>
                  <a:lnTo>
                    <a:pt x="3964178" y="42722"/>
                  </a:lnTo>
                  <a:close/>
                </a:path>
                <a:path w="8148955" h="106679">
                  <a:moveTo>
                    <a:pt x="4011180" y="42722"/>
                  </a:moveTo>
                  <a:lnTo>
                    <a:pt x="3987673" y="42722"/>
                  </a:lnTo>
                  <a:lnTo>
                    <a:pt x="3987673" y="66230"/>
                  </a:lnTo>
                  <a:lnTo>
                    <a:pt x="4011180" y="66230"/>
                  </a:lnTo>
                  <a:lnTo>
                    <a:pt x="4011180" y="42722"/>
                  </a:lnTo>
                  <a:close/>
                </a:path>
                <a:path w="8148955" h="106679">
                  <a:moveTo>
                    <a:pt x="4058196" y="42722"/>
                  </a:moveTo>
                  <a:lnTo>
                    <a:pt x="4034688" y="42722"/>
                  </a:lnTo>
                  <a:lnTo>
                    <a:pt x="4034688" y="66230"/>
                  </a:lnTo>
                  <a:lnTo>
                    <a:pt x="4058196" y="66230"/>
                  </a:lnTo>
                  <a:lnTo>
                    <a:pt x="4058196" y="42722"/>
                  </a:lnTo>
                  <a:close/>
                </a:path>
                <a:path w="8148955" h="106679">
                  <a:moveTo>
                    <a:pt x="4105198" y="42722"/>
                  </a:moveTo>
                  <a:lnTo>
                    <a:pt x="4081691" y="42722"/>
                  </a:lnTo>
                  <a:lnTo>
                    <a:pt x="4081691" y="66230"/>
                  </a:lnTo>
                  <a:lnTo>
                    <a:pt x="4105198" y="66230"/>
                  </a:lnTo>
                  <a:lnTo>
                    <a:pt x="4105198" y="42722"/>
                  </a:lnTo>
                  <a:close/>
                </a:path>
                <a:path w="8148955" h="106679">
                  <a:moveTo>
                    <a:pt x="4152201" y="42722"/>
                  </a:moveTo>
                  <a:lnTo>
                    <a:pt x="4128693" y="42722"/>
                  </a:lnTo>
                  <a:lnTo>
                    <a:pt x="4128693" y="66230"/>
                  </a:lnTo>
                  <a:lnTo>
                    <a:pt x="4152201" y="66230"/>
                  </a:lnTo>
                  <a:lnTo>
                    <a:pt x="4152201" y="42722"/>
                  </a:lnTo>
                  <a:close/>
                </a:path>
                <a:path w="8148955" h="106679">
                  <a:moveTo>
                    <a:pt x="4199204" y="42722"/>
                  </a:moveTo>
                  <a:lnTo>
                    <a:pt x="4175696" y="42722"/>
                  </a:lnTo>
                  <a:lnTo>
                    <a:pt x="4175696" y="66230"/>
                  </a:lnTo>
                  <a:lnTo>
                    <a:pt x="4199204" y="66230"/>
                  </a:lnTo>
                  <a:lnTo>
                    <a:pt x="4199204" y="42722"/>
                  </a:lnTo>
                  <a:close/>
                </a:path>
                <a:path w="8148955" h="106679">
                  <a:moveTo>
                    <a:pt x="4246207" y="42722"/>
                  </a:moveTo>
                  <a:lnTo>
                    <a:pt x="4222699" y="42722"/>
                  </a:lnTo>
                  <a:lnTo>
                    <a:pt x="4222699" y="66230"/>
                  </a:lnTo>
                  <a:lnTo>
                    <a:pt x="4246207" y="66230"/>
                  </a:lnTo>
                  <a:lnTo>
                    <a:pt x="4246207" y="42722"/>
                  </a:lnTo>
                  <a:close/>
                </a:path>
                <a:path w="8148955" h="106679">
                  <a:moveTo>
                    <a:pt x="4293222" y="42722"/>
                  </a:moveTo>
                  <a:lnTo>
                    <a:pt x="4269714" y="42722"/>
                  </a:lnTo>
                  <a:lnTo>
                    <a:pt x="4269714" y="66230"/>
                  </a:lnTo>
                  <a:lnTo>
                    <a:pt x="4293222" y="66230"/>
                  </a:lnTo>
                  <a:lnTo>
                    <a:pt x="4293222" y="42722"/>
                  </a:lnTo>
                  <a:close/>
                </a:path>
                <a:path w="8148955" h="106679">
                  <a:moveTo>
                    <a:pt x="4340225" y="42722"/>
                  </a:moveTo>
                  <a:lnTo>
                    <a:pt x="4316717" y="42722"/>
                  </a:lnTo>
                  <a:lnTo>
                    <a:pt x="4316717" y="66230"/>
                  </a:lnTo>
                  <a:lnTo>
                    <a:pt x="4340225" y="66230"/>
                  </a:lnTo>
                  <a:lnTo>
                    <a:pt x="4340225" y="42722"/>
                  </a:lnTo>
                  <a:close/>
                </a:path>
                <a:path w="8148955" h="106679">
                  <a:moveTo>
                    <a:pt x="4387227" y="42722"/>
                  </a:moveTo>
                  <a:lnTo>
                    <a:pt x="4363720" y="42722"/>
                  </a:lnTo>
                  <a:lnTo>
                    <a:pt x="4363720" y="66230"/>
                  </a:lnTo>
                  <a:lnTo>
                    <a:pt x="4387227" y="66230"/>
                  </a:lnTo>
                  <a:lnTo>
                    <a:pt x="4387227" y="42722"/>
                  </a:lnTo>
                  <a:close/>
                </a:path>
                <a:path w="8148955" h="106679">
                  <a:moveTo>
                    <a:pt x="4434230" y="42722"/>
                  </a:moveTo>
                  <a:lnTo>
                    <a:pt x="4410722" y="42722"/>
                  </a:lnTo>
                  <a:lnTo>
                    <a:pt x="4410722" y="66230"/>
                  </a:lnTo>
                  <a:lnTo>
                    <a:pt x="4434230" y="66230"/>
                  </a:lnTo>
                  <a:lnTo>
                    <a:pt x="4434230" y="42722"/>
                  </a:lnTo>
                  <a:close/>
                </a:path>
                <a:path w="8148955" h="106679">
                  <a:moveTo>
                    <a:pt x="4481233" y="42722"/>
                  </a:moveTo>
                  <a:lnTo>
                    <a:pt x="4457725" y="42722"/>
                  </a:lnTo>
                  <a:lnTo>
                    <a:pt x="4457725" y="66230"/>
                  </a:lnTo>
                  <a:lnTo>
                    <a:pt x="4481233" y="66230"/>
                  </a:lnTo>
                  <a:lnTo>
                    <a:pt x="4481233" y="42722"/>
                  </a:lnTo>
                  <a:close/>
                </a:path>
                <a:path w="8148955" h="106679">
                  <a:moveTo>
                    <a:pt x="4528248" y="42722"/>
                  </a:moveTo>
                  <a:lnTo>
                    <a:pt x="4504741" y="42722"/>
                  </a:lnTo>
                  <a:lnTo>
                    <a:pt x="4504741" y="66230"/>
                  </a:lnTo>
                  <a:lnTo>
                    <a:pt x="4528248" y="66230"/>
                  </a:lnTo>
                  <a:lnTo>
                    <a:pt x="4528248" y="42722"/>
                  </a:lnTo>
                  <a:close/>
                </a:path>
                <a:path w="8148955" h="106679">
                  <a:moveTo>
                    <a:pt x="4575251" y="42722"/>
                  </a:moveTo>
                  <a:lnTo>
                    <a:pt x="4551743" y="42722"/>
                  </a:lnTo>
                  <a:lnTo>
                    <a:pt x="4551743" y="66230"/>
                  </a:lnTo>
                  <a:lnTo>
                    <a:pt x="4575251" y="66230"/>
                  </a:lnTo>
                  <a:lnTo>
                    <a:pt x="4575251" y="42722"/>
                  </a:lnTo>
                  <a:close/>
                </a:path>
                <a:path w="8148955" h="106679">
                  <a:moveTo>
                    <a:pt x="4622254" y="42722"/>
                  </a:moveTo>
                  <a:lnTo>
                    <a:pt x="4598759" y="42722"/>
                  </a:lnTo>
                  <a:lnTo>
                    <a:pt x="4598759" y="66230"/>
                  </a:lnTo>
                  <a:lnTo>
                    <a:pt x="4622254" y="66230"/>
                  </a:lnTo>
                  <a:lnTo>
                    <a:pt x="4622254" y="42722"/>
                  </a:lnTo>
                  <a:close/>
                </a:path>
                <a:path w="8148955" h="106679">
                  <a:moveTo>
                    <a:pt x="4669269" y="42722"/>
                  </a:moveTo>
                  <a:lnTo>
                    <a:pt x="4645761" y="42722"/>
                  </a:lnTo>
                  <a:lnTo>
                    <a:pt x="4645761" y="66230"/>
                  </a:lnTo>
                  <a:lnTo>
                    <a:pt x="4669269" y="66230"/>
                  </a:lnTo>
                  <a:lnTo>
                    <a:pt x="4669269" y="42722"/>
                  </a:lnTo>
                  <a:close/>
                </a:path>
                <a:path w="8148955" h="106679">
                  <a:moveTo>
                    <a:pt x="4716272" y="42722"/>
                  </a:moveTo>
                  <a:lnTo>
                    <a:pt x="4692764" y="42722"/>
                  </a:lnTo>
                  <a:lnTo>
                    <a:pt x="4692764" y="66230"/>
                  </a:lnTo>
                  <a:lnTo>
                    <a:pt x="4716272" y="66230"/>
                  </a:lnTo>
                  <a:lnTo>
                    <a:pt x="4716272" y="42722"/>
                  </a:lnTo>
                  <a:close/>
                </a:path>
                <a:path w="8148955" h="106679">
                  <a:moveTo>
                    <a:pt x="4763287" y="42722"/>
                  </a:moveTo>
                  <a:lnTo>
                    <a:pt x="4739779" y="42722"/>
                  </a:lnTo>
                  <a:lnTo>
                    <a:pt x="4739779" y="66230"/>
                  </a:lnTo>
                  <a:lnTo>
                    <a:pt x="4763287" y="66230"/>
                  </a:lnTo>
                  <a:lnTo>
                    <a:pt x="4763287" y="42722"/>
                  </a:lnTo>
                  <a:close/>
                </a:path>
                <a:path w="8148955" h="106679">
                  <a:moveTo>
                    <a:pt x="4810290" y="42722"/>
                  </a:moveTo>
                  <a:lnTo>
                    <a:pt x="4786782" y="42722"/>
                  </a:lnTo>
                  <a:lnTo>
                    <a:pt x="4786782" y="66230"/>
                  </a:lnTo>
                  <a:lnTo>
                    <a:pt x="4810290" y="66230"/>
                  </a:lnTo>
                  <a:lnTo>
                    <a:pt x="4810290" y="42722"/>
                  </a:lnTo>
                  <a:close/>
                </a:path>
                <a:path w="8148955" h="106679">
                  <a:moveTo>
                    <a:pt x="4857293" y="42722"/>
                  </a:moveTo>
                  <a:lnTo>
                    <a:pt x="4833785" y="42722"/>
                  </a:lnTo>
                  <a:lnTo>
                    <a:pt x="4833785" y="66230"/>
                  </a:lnTo>
                  <a:lnTo>
                    <a:pt x="4857293" y="66230"/>
                  </a:lnTo>
                  <a:lnTo>
                    <a:pt x="4857293" y="42722"/>
                  </a:lnTo>
                  <a:close/>
                </a:path>
                <a:path w="8148955" h="106679">
                  <a:moveTo>
                    <a:pt x="4904295" y="42722"/>
                  </a:moveTo>
                  <a:lnTo>
                    <a:pt x="4880788" y="42722"/>
                  </a:lnTo>
                  <a:lnTo>
                    <a:pt x="4880788" y="66230"/>
                  </a:lnTo>
                  <a:lnTo>
                    <a:pt x="4904295" y="66230"/>
                  </a:lnTo>
                  <a:lnTo>
                    <a:pt x="4904295" y="42722"/>
                  </a:lnTo>
                  <a:close/>
                </a:path>
                <a:path w="8148955" h="106679">
                  <a:moveTo>
                    <a:pt x="4951298" y="42722"/>
                  </a:moveTo>
                  <a:lnTo>
                    <a:pt x="4927790" y="42722"/>
                  </a:lnTo>
                  <a:lnTo>
                    <a:pt x="4927790" y="66230"/>
                  </a:lnTo>
                  <a:lnTo>
                    <a:pt x="4951298" y="66230"/>
                  </a:lnTo>
                  <a:lnTo>
                    <a:pt x="4951298" y="42722"/>
                  </a:lnTo>
                  <a:close/>
                </a:path>
                <a:path w="8148955" h="106679">
                  <a:moveTo>
                    <a:pt x="4998313" y="42722"/>
                  </a:moveTo>
                  <a:lnTo>
                    <a:pt x="4974806" y="42722"/>
                  </a:lnTo>
                  <a:lnTo>
                    <a:pt x="4974806" y="66230"/>
                  </a:lnTo>
                  <a:lnTo>
                    <a:pt x="4998313" y="66230"/>
                  </a:lnTo>
                  <a:lnTo>
                    <a:pt x="4998313" y="42722"/>
                  </a:lnTo>
                  <a:close/>
                </a:path>
                <a:path w="8148955" h="106679">
                  <a:moveTo>
                    <a:pt x="5045316" y="42722"/>
                  </a:moveTo>
                  <a:lnTo>
                    <a:pt x="5021808" y="42722"/>
                  </a:lnTo>
                  <a:lnTo>
                    <a:pt x="5021808" y="66230"/>
                  </a:lnTo>
                  <a:lnTo>
                    <a:pt x="5045316" y="66230"/>
                  </a:lnTo>
                  <a:lnTo>
                    <a:pt x="5045316" y="42722"/>
                  </a:lnTo>
                  <a:close/>
                </a:path>
                <a:path w="8148955" h="106679">
                  <a:moveTo>
                    <a:pt x="5092319" y="42722"/>
                  </a:moveTo>
                  <a:lnTo>
                    <a:pt x="5068811" y="42722"/>
                  </a:lnTo>
                  <a:lnTo>
                    <a:pt x="5068811" y="66230"/>
                  </a:lnTo>
                  <a:lnTo>
                    <a:pt x="5092319" y="66230"/>
                  </a:lnTo>
                  <a:lnTo>
                    <a:pt x="5092319" y="42722"/>
                  </a:lnTo>
                  <a:close/>
                </a:path>
                <a:path w="8148955" h="106679">
                  <a:moveTo>
                    <a:pt x="5139321" y="42722"/>
                  </a:moveTo>
                  <a:lnTo>
                    <a:pt x="5115814" y="42722"/>
                  </a:lnTo>
                  <a:lnTo>
                    <a:pt x="5115814" y="66230"/>
                  </a:lnTo>
                  <a:lnTo>
                    <a:pt x="5139321" y="66230"/>
                  </a:lnTo>
                  <a:lnTo>
                    <a:pt x="5139321" y="42722"/>
                  </a:lnTo>
                  <a:close/>
                </a:path>
                <a:path w="8148955" h="106679">
                  <a:moveTo>
                    <a:pt x="5186337" y="42722"/>
                  </a:moveTo>
                  <a:lnTo>
                    <a:pt x="5162829" y="42722"/>
                  </a:lnTo>
                  <a:lnTo>
                    <a:pt x="5162829" y="66230"/>
                  </a:lnTo>
                  <a:lnTo>
                    <a:pt x="5186337" y="66230"/>
                  </a:lnTo>
                  <a:lnTo>
                    <a:pt x="5186337" y="42722"/>
                  </a:lnTo>
                  <a:close/>
                </a:path>
                <a:path w="8148955" h="106679">
                  <a:moveTo>
                    <a:pt x="5233340" y="42722"/>
                  </a:moveTo>
                  <a:lnTo>
                    <a:pt x="5209832" y="42722"/>
                  </a:lnTo>
                  <a:lnTo>
                    <a:pt x="5209832" y="66230"/>
                  </a:lnTo>
                  <a:lnTo>
                    <a:pt x="5233340" y="66230"/>
                  </a:lnTo>
                  <a:lnTo>
                    <a:pt x="5233340" y="42722"/>
                  </a:lnTo>
                  <a:close/>
                </a:path>
                <a:path w="8148955" h="106679">
                  <a:moveTo>
                    <a:pt x="5280342" y="42722"/>
                  </a:moveTo>
                  <a:lnTo>
                    <a:pt x="5256835" y="42722"/>
                  </a:lnTo>
                  <a:lnTo>
                    <a:pt x="5256835" y="66230"/>
                  </a:lnTo>
                  <a:lnTo>
                    <a:pt x="5280342" y="66230"/>
                  </a:lnTo>
                  <a:lnTo>
                    <a:pt x="5280342" y="42722"/>
                  </a:lnTo>
                  <a:close/>
                </a:path>
                <a:path w="8148955" h="106679">
                  <a:moveTo>
                    <a:pt x="5327345" y="42722"/>
                  </a:moveTo>
                  <a:lnTo>
                    <a:pt x="5303837" y="42722"/>
                  </a:lnTo>
                  <a:lnTo>
                    <a:pt x="5303837" y="66230"/>
                  </a:lnTo>
                  <a:lnTo>
                    <a:pt x="5327345" y="66230"/>
                  </a:lnTo>
                  <a:lnTo>
                    <a:pt x="5327345" y="42722"/>
                  </a:lnTo>
                  <a:close/>
                </a:path>
                <a:path w="8148955" h="106679">
                  <a:moveTo>
                    <a:pt x="5374348" y="42722"/>
                  </a:moveTo>
                  <a:lnTo>
                    <a:pt x="5350840" y="42722"/>
                  </a:lnTo>
                  <a:lnTo>
                    <a:pt x="5350840" y="66230"/>
                  </a:lnTo>
                  <a:lnTo>
                    <a:pt x="5374348" y="66230"/>
                  </a:lnTo>
                  <a:lnTo>
                    <a:pt x="5374348" y="42722"/>
                  </a:lnTo>
                  <a:close/>
                </a:path>
                <a:path w="8148955" h="106679">
                  <a:moveTo>
                    <a:pt x="5421363" y="42722"/>
                  </a:moveTo>
                  <a:lnTo>
                    <a:pt x="5397855" y="42722"/>
                  </a:lnTo>
                  <a:lnTo>
                    <a:pt x="5397855" y="66230"/>
                  </a:lnTo>
                  <a:lnTo>
                    <a:pt x="5421363" y="66230"/>
                  </a:lnTo>
                  <a:lnTo>
                    <a:pt x="5421363" y="42722"/>
                  </a:lnTo>
                  <a:close/>
                </a:path>
                <a:path w="8148955" h="106679">
                  <a:moveTo>
                    <a:pt x="5468366" y="42722"/>
                  </a:moveTo>
                  <a:lnTo>
                    <a:pt x="5444858" y="42722"/>
                  </a:lnTo>
                  <a:lnTo>
                    <a:pt x="5444858" y="66230"/>
                  </a:lnTo>
                  <a:lnTo>
                    <a:pt x="5468366" y="66230"/>
                  </a:lnTo>
                  <a:lnTo>
                    <a:pt x="5468366" y="42722"/>
                  </a:lnTo>
                  <a:close/>
                </a:path>
                <a:path w="8148955" h="106679">
                  <a:moveTo>
                    <a:pt x="5515368" y="42722"/>
                  </a:moveTo>
                  <a:lnTo>
                    <a:pt x="5491861" y="42722"/>
                  </a:lnTo>
                  <a:lnTo>
                    <a:pt x="5491861" y="66230"/>
                  </a:lnTo>
                  <a:lnTo>
                    <a:pt x="5515368" y="66230"/>
                  </a:lnTo>
                  <a:lnTo>
                    <a:pt x="5515368" y="42722"/>
                  </a:lnTo>
                  <a:close/>
                </a:path>
                <a:path w="8148955" h="106679">
                  <a:moveTo>
                    <a:pt x="5562384" y="42722"/>
                  </a:moveTo>
                  <a:lnTo>
                    <a:pt x="5538876" y="42722"/>
                  </a:lnTo>
                  <a:lnTo>
                    <a:pt x="5538876" y="66230"/>
                  </a:lnTo>
                  <a:lnTo>
                    <a:pt x="5562384" y="66230"/>
                  </a:lnTo>
                  <a:lnTo>
                    <a:pt x="5562384" y="42722"/>
                  </a:lnTo>
                  <a:close/>
                </a:path>
                <a:path w="8148955" h="106679">
                  <a:moveTo>
                    <a:pt x="5609387" y="42722"/>
                  </a:moveTo>
                  <a:lnTo>
                    <a:pt x="5585879" y="42722"/>
                  </a:lnTo>
                  <a:lnTo>
                    <a:pt x="5585879" y="66230"/>
                  </a:lnTo>
                  <a:lnTo>
                    <a:pt x="5609387" y="66230"/>
                  </a:lnTo>
                  <a:lnTo>
                    <a:pt x="5609387" y="42722"/>
                  </a:lnTo>
                  <a:close/>
                </a:path>
                <a:path w="8148955" h="106679">
                  <a:moveTo>
                    <a:pt x="5733656" y="54470"/>
                  </a:moveTo>
                  <a:lnTo>
                    <a:pt x="5710161" y="42722"/>
                  </a:lnTo>
                  <a:lnTo>
                    <a:pt x="5639638" y="7467"/>
                  </a:lnTo>
                  <a:lnTo>
                    <a:pt x="5639638" y="42722"/>
                  </a:lnTo>
                  <a:lnTo>
                    <a:pt x="5632894" y="42722"/>
                  </a:lnTo>
                  <a:lnTo>
                    <a:pt x="5632894" y="66230"/>
                  </a:lnTo>
                  <a:lnTo>
                    <a:pt x="5639638" y="66230"/>
                  </a:lnTo>
                  <a:lnTo>
                    <a:pt x="5639638" y="101485"/>
                  </a:lnTo>
                  <a:lnTo>
                    <a:pt x="5710148" y="66230"/>
                  </a:lnTo>
                  <a:lnTo>
                    <a:pt x="5733656" y="54470"/>
                  </a:lnTo>
                  <a:close/>
                </a:path>
                <a:path w="8148955" h="106679">
                  <a:moveTo>
                    <a:pt x="5985446" y="42811"/>
                  </a:moveTo>
                  <a:lnTo>
                    <a:pt x="5977610" y="42811"/>
                  </a:lnTo>
                  <a:lnTo>
                    <a:pt x="5977636" y="7543"/>
                  </a:lnTo>
                  <a:lnTo>
                    <a:pt x="5883580" y="54470"/>
                  </a:lnTo>
                  <a:lnTo>
                    <a:pt x="5977560" y="101561"/>
                  </a:lnTo>
                  <a:lnTo>
                    <a:pt x="5977585" y="66306"/>
                  </a:lnTo>
                  <a:lnTo>
                    <a:pt x="5985421" y="66306"/>
                  </a:lnTo>
                  <a:lnTo>
                    <a:pt x="5985446" y="42811"/>
                  </a:lnTo>
                  <a:close/>
                </a:path>
                <a:path w="8148955" h="106679">
                  <a:moveTo>
                    <a:pt x="6032449" y="42837"/>
                  </a:moveTo>
                  <a:lnTo>
                    <a:pt x="6008941" y="42837"/>
                  </a:lnTo>
                  <a:lnTo>
                    <a:pt x="6008916" y="66344"/>
                  </a:lnTo>
                  <a:lnTo>
                    <a:pt x="6032424" y="66344"/>
                  </a:lnTo>
                  <a:lnTo>
                    <a:pt x="6032449" y="42837"/>
                  </a:lnTo>
                  <a:close/>
                </a:path>
                <a:path w="8148955" h="106679">
                  <a:moveTo>
                    <a:pt x="6079452" y="42887"/>
                  </a:moveTo>
                  <a:lnTo>
                    <a:pt x="6055944" y="42887"/>
                  </a:lnTo>
                  <a:lnTo>
                    <a:pt x="6055931" y="66382"/>
                  </a:lnTo>
                  <a:lnTo>
                    <a:pt x="6079426" y="66382"/>
                  </a:lnTo>
                  <a:lnTo>
                    <a:pt x="6079452" y="42887"/>
                  </a:lnTo>
                  <a:close/>
                </a:path>
                <a:path w="8148955" h="106679">
                  <a:moveTo>
                    <a:pt x="6126454" y="42913"/>
                  </a:moveTo>
                  <a:lnTo>
                    <a:pt x="6102959" y="42913"/>
                  </a:lnTo>
                  <a:lnTo>
                    <a:pt x="6102934" y="66421"/>
                  </a:lnTo>
                  <a:lnTo>
                    <a:pt x="6126429" y="66421"/>
                  </a:lnTo>
                  <a:lnTo>
                    <a:pt x="6126454" y="42913"/>
                  </a:lnTo>
                  <a:close/>
                </a:path>
                <a:path w="8148955" h="106679">
                  <a:moveTo>
                    <a:pt x="6173457" y="42951"/>
                  </a:moveTo>
                  <a:lnTo>
                    <a:pt x="6149962" y="42951"/>
                  </a:lnTo>
                  <a:lnTo>
                    <a:pt x="6149937" y="66446"/>
                  </a:lnTo>
                  <a:lnTo>
                    <a:pt x="6173444" y="66446"/>
                  </a:lnTo>
                  <a:lnTo>
                    <a:pt x="6173457" y="42951"/>
                  </a:lnTo>
                  <a:close/>
                </a:path>
                <a:path w="8148955" h="106679">
                  <a:moveTo>
                    <a:pt x="6220472" y="42989"/>
                  </a:moveTo>
                  <a:lnTo>
                    <a:pt x="6196965" y="42989"/>
                  </a:lnTo>
                  <a:lnTo>
                    <a:pt x="6196939" y="66497"/>
                  </a:lnTo>
                  <a:lnTo>
                    <a:pt x="6220447" y="66497"/>
                  </a:lnTo>
                  <a:lnTo>
                    <a:pt x="6220472" y="42989"/>
                  </a:lnTo>
                  <a:close/>
                </a:path>
                <a:path w="8148955" h="106679">
                  <a:moveTo>
                    <a:pt x="6267475" y="43027"/>
                  </a:moveTo>
                  <a:lnTo>
                    <a:pt x="6243967" y="43027"/>
                  </a:lnTo>
                  <a:lnTo>
                    <a:pt x="6243942" y="66535"/>
                  </a:lnTo>
                  <a:lnTo>
                    <a:pt x="6267450" y="66535"/>
                  </a:lnTo>
                  <a:lnTo>
                    <a:pt x="6267475" y="43027"/>
                  </a:lnTo>
                  <a:close/>
                </a:path>
                <a:path w="8148955" h="106679">
                  <a:moveTo>
                    <a:pt x="6314478" y="43065"/>
                  </a:moveTo>
                  <a:lnTo>
                    <a:pt x="6290970" y="43065"/>
                  </a:lnTo>
                  <a:lnTo>
                    <a:pt x="6290957" y="66573"/>
                  </a:lnTo>
                  <a:lnTo>
                    <a:pt x="6314465" y="66573"/>
                  </a:lnTo>
                  <a:lnTo>
                    <a:pt x="6314478" y="43065"/>
                  </a:lnTo>
                  <a:close/>
                </a:path>
                <a:path w="8148955" h="106679">
                  <a:moveTo>
                    <a:pt x="6361481" y="43103"/>
                  </a:moveTo>
                  <a:lnTo>
                    <a:pt x="6337986" y="43103"/>
                  </a:lnTo>
                  <a:lnTo>
                    <a:pt x="6337960" y="66611"/>
                  </a:lnTo>
                  <a:lnTo>
                    <a:pt x="6361468" y="66611"/>
                  </a:lnTo>
                  <a:lnTo>
                    <a:pt x="6361481" y="43103"/>
                  </a:lnTo>
                  <a:close/>
                </a:path>
                <a:path w="8148955" h="106679">
                  <a:moveTo>
                    <a:pt x="6408483" y="43129"/>
                  </a:moveTo>
                  <a:lnTo>
                    <a:pt x="6384988" y="43129"/>
                  </a:lnTo>
                  <a:lnTo>
                    <a:pt x="6384976" y="66636"/>
                  </a:lnTo>
                  <a:lnTo>
                    <a:pt x="6408483" y="66636"/>
                  </a:lnTo>
                  <a:lnTo>
                    <a:pt x="6408483" y="43129"/>
                  </a:lnTo>
                  <a:close/>
                </a:path>
                <a:path w="8148955" h="106679">
                  <a:moveTo>
                    <a:pt x="6455499" y="43180"/>
                  </a:moveTo>
                  <a:lnTo>
                    <a:pt x="6431991" y="43180"/>
                  </a:lnTo>
                  <a:lnTo>
                    <a:pt x="6431978" y="66687"/>
                  </a:lnTo>
                  <a:lnTo>
                    <a:pt x="6455486" y="66687"/>
                  </a:lnTo>
                  <a:lnTo>
                    <a:pt x="6455499" y="43180"/>
                  </a:lnTo>
                  <a:close/>
                </a:path>
                <a:path w="8148955" h="106679">
                  <a:moveTo>
                    <a:pt x="6502501" y="43205"/>
                  </a:moveTo>
                  <a:lnTo>
                    <a:pt x="6478994" y="43205"/>
                  </a:lnTo>
                  <a:lnTo>
                    <a:pt x="6478981" y="66713"/>
                  </a:lnTo>
                  <a:lnTo>
                    <a:pt x="6502489" y="66713"/>
                  </a:lnTo>
                  <a:lnTo>
                    <a:pt x="6502501" y="43205"/>
                  </a:lnTo>
                  <a:close/>
                </a:path>
                <a:path w="8148955" h="106679">
                  <a:moveTo>
                    <a:pt x="6549504" y="43243"/>
                  </a:moveTo>
                  <a:lnTo>
                    <a:pt x="6525996" y="43243"/>
                  </a:lnTo>
                  <a:lnTo>
                    <a:pt x="6525996" y="66751"/>
                  </a:lnTo>
                  <a:lnTo>
                    <a:pt x="6549491" y="66751"/>
                  </a:lnTo>
                  <a:lnTo>
                    <a:pt x="6549504" y="43243"/>
                  </a:lnTo>
                  <a:close/>
                </a:path>
                <a:path w="8148955" h="106679">
                  <a:moveTo>
                    <a:pt x="6596520" y="43281"/>
                  </a:moveTo>
                  <a:lnTo>
                    <a:pt x="6573012" y="43281"/>
                  </a:lnTo>
                  <a:lnTo>
                    <a:pt x="6572999" y="66789"/>
                  </a:lnTo>
                  <a:lnTo>
                    <a:pt x="6596494" y="66789"/>
                  </a:lnTo>
                  <a:lnTo>
                    <a:pt x="6596520" y="43281"/>
                  </a:lnTo>
                  <a:close/>
                </a:path>
                <a:path w="8148955" h="106679">
                  <a:moveTo>
                    <a:pt x="6643522" y="43319"/>
                  </a:moveTo>
                  <a:lnTo>
                    <a:pt x="6620015" y="43319"/>
                  </a:lnTo>
                  <a:lnTo>
                    <a:pt x="6620002" y="66827"/>
                  </a:lnTo>
                  <a:lnTo>
                    <a:pt x="6643510" y="66827"/>
                  </a:lnTo>
                  <a:lnTo>
                    <a:pt x="6643522" y="43319"/>
                  </a:lnTo>
                  <a:close/>
                </a:path>
                <a:path w="8148955" h="106679">
                  <a:moveTo>
                    <a:pt x="6690538" y="43357"/>
                  </a:moveTo>
                  <a:lnTo>
                    <a:pt x="6667030" y="43357"/>
                  </a:lnTo>
                  <a:lnTo>
                    <a:pt x="6667005" y="66865"/>
                  </a:lnTo>
                  <a:lnTo>
                    <a:pt x="6690512" y="66865"/>
                  </a:lnTo>
                  <a:lnTo>
                    <a:pt x="6690538" y="43357"/>
                  </a:lnTo>
                  <a:close/>
                </a:path>
                <a:path w="8148955" h="106679">
                  <a:moveTo>
                    <a:pt x="6737540" y="43395"/>
                  </a:moveTo>
                  <a:lnTo>
                    <a:pt x="6714033" y="43395"/>
                  </a:lnTo>
                  <a:lnTo>
                    <a:pt x="6714020" y="66903"/>
                  </a:lnTo>
                  <a:lnTo>
                    <a:pt x="6737515" y="66903"/>
                  </a:lnTo>
                  <a:lnTo>
                    <a:pt x="6737540" y="43395"/>
                  </a:lnTo>
                  <a:close/>
                </a:path>
                <a:path w="8148955" h="106679">
                  <a:moveTo>
                    <a:pt x="6784543" y="43434"/>
                  </a:moveTo>
                  <a:lnTo>
                    <a:pt x="6761048" y="43434"/>
                  </a:lnTo>
                  <a:lnTo>
                    <a:pt x="6761023" y="66929"/>
                  </a:lnTo>
                  <a:lnTo>
                    <a:pt x="6784518" y="66929"/>
                  </a:lnTo>
                  <a:lnTo>
                    <a:pt x="6784543" y="43434"/>
                  </a:lnTo>
                  <a:close/>
                </a:path>
                <a:path w="8148955" h="106679">
                  <a:moveTo>
                    <a:pt x="6831546" y="43472"/>
                  </a:moveTo>
                  <a:lnTo>
                    <a:pt x="6808051" y="43472"/>
                  </a:lnTo>
                  <a:lnTo>
                    <a:pt x="6808025" y="66979"/>
                  </a:lnTo>
                  <a:lnTo>
                    <a:pt x="6831533" y="66979"/>
                  </a:lnTo>
                  <a:lnTo>
                    <a:pt x="6831546" y="43472"/>
                  </a:lnTo>
                  <a:close/>
                </a:path>
                <a:path w="8148955" h="106679">
                  <a:moveTo>
                    <a:pt x="6878561" y="43510"/>
                  </a:moveTo>
                  <a:lnTo>
                    <a:pt x="6855053" y="43510"/>
                  </a:lnTo>
                  <a:lnTo>
                    <a:pt x="6855028" y="67005"/>
                  </a:lnTo>
                  <a:lnTo>
                    <a:pt x="6878536" y="67005"/>
                  </a:lnTo>
                  <a:lnTo>
                    <a:pt x="6878561" y="43510"/>
                  </a:lnTo>
                  <a:close/>
                </a:path>
                <a:path w="8148955" h="106679">
                  <a:moveTo>
                    <a:pt x="6925564" y="43548"/>
                  </a:moveTo>
                  <a:lnTo>
                    <a:pt x="6902056" y="43548"/>
                  </a:lnTo>
                  <a:lnTo>
                    <a:pt x="6902031" y="67043"/>
                  </a:lnTo>
                  <a:lnTo>
                    <a:pt x="6925538" y="67043"/>
                  </a:lnTo>
                  <a:lnTo>
                    <a:pt x="6925564" y="43548"/>
                  </a:lnTo>
                  <a:close/>
                </a:path>
                <a:path w="8148955" h="106679">
                  <a:moveTo>
                    <a:pt x="6972567" y="43586"/>
                  </a:moveTo>
                  <a:lnTo>
                    <a:pt x="6949059" y="43586"/>
                  </a:lnTo>
                  <a:lnTo>
                    <a:pt x="6949046" y="67081"/>
                  </a:lnTo>
                  <a:lnTo>
                    <a:pt x="6972541" y="67081"/>
                  </a:lnTo>
                  <a:lnTo>
                    <a:pt x="6972567" y="43586"/>
                  </a:lnTo>
                  <a:close/>
                </a:path>
                <a:path w="8148955" h="106679">
                  <a:moveTo>
                    <a:pt x="7019569" y="43611"/>
                  </a:moveTo>
                  <a:lnTo>
                    <a:pt x="6996074" y="43611"/>
                  </a:lnTo>
                  <a:lnTo>
                    <a:pt x="6996049" y="67119"/>
                  </a:lnTo>
                  <a:lnTo>
                    <a:pt x="7019544" y="67119"/>
                  </a:lnTo>
                  <a:lnTo>
                    <a:pt x="7019569" y="43611"/>
                  </a:lnTo>
                  <a:close/>
                </a:path>
                <a:path w="8148955" h="106679">
                  <a:moveTo>
                    <a:pt x="7066572" y="43662"/>
                  </a:moveTo>
                  <a:lnTo>
                    <a:pt x="7043077" y="43662"/>
                  </a:lnTo>
                  <a:lnTo>
                    <a:pt x="7043052" y="67157"/>
                  </a:lnTo>
                  <a:lnTo>
                    <a:pt x="7066559" y="67157"/>
                  </a:lnTo>
                  <a:lnTo>
                    <a:pt x="7066572" y="43662"/>
                  </a:lnTo>
                  <a:close/>
                </a:path>
                <a:path w="8148955" h="106679">
                  <a:moveTo>
                    <a:pt x="7113587" y="43688"/>
                  </a:moveTo>
                  <a:lnTo>
                    <a:pt x="7090080" y="43688"/>
                  </a:lnTo>
                  <a:lnTo>
                    <a:pt x="7090054" y="67195"/>
                  </a:lnTo>
                  <a:lnTo>
                    <a:pt x="7113562" y="67195"/>
                  </a:lnTo>
                  <a:lnTo>
                    <a:pt x="7113587" y="43688"/>
                  </a:lnTo>
                  <a:close/>
                </a:path>
                <a:path w="8148955" h="106679">
                  <a:moveTo>
                    <a:pt x="7160590" y="43726"/>
                  </a:moveTo>
                  <a:lnTo>
                    <a:pt x="7137082" y="43726"/>
                  </a:lnTo>
                  <a:lnTo>
                    <a:pt x="7137057" y="67221"/>
                  </a:lnTo>
                  <a:lnTo>
                    <a:pt x="7160565" y="67221"/>
                  </a:lnTo>
                  <a:lnTo>
                    <a:pt x="7160590" y="43726"/>
                  </a:lnTo>
                  <a:close/>
                </a:path>
                <a:path w="8148955" h="106679">
                  <a:moveTo>
                    <a:pt x="7207593" y="43764"/>
                  </a:moveTo>
                  <a:lnTo>
                    <a:pt x="7184085" y="43764"/>
                  </a:lnTo>
                  <a:lnTo>
                    <a:pt x="7184072" y="67271"/>
                  </a:lnTo>
                  <a:lnTo>
                    <a:pt x="7207567" y="67271"/>
                  </a:lnTo>
                  <a:lnTo>
                    <a:pt x="7207593" y="43764"/>
                  </a:lnTo>
                  <a:close/>
                </a:path>
                <a:path w="8148955" h="106679">
                  <a:moveTo>
                    <a:pt x="7254595" y="43802"/>
                  </a:moveTo>
                  <a:lnTo>
                    <a:pt x="7231100" y="43802"/>
                  </a:lnTo>
                  <a:lnTo>
                    <a:pt x="7231075" y="67297"/>
                  </a:lnTo>
                  <a:lnTo>
                    <a:pt x="7254583" y="67297"/>
                  </a:lnTo>
                  <a:lnTo>
                    <a:pt x="7254595" y="43802"/>
                  </a:lnTo>
                  <a:close/>
                </a:path>
                <a:path w="8148955" h="106679">
                  <a:moveTo>
                    <a:pt x="7301598" y="43840"/>
                  </a:moveTo>
                  <a:lnTo>
                    <a:pt x="7278103" y="43840"/>
                  </a:lnTo>
                  <a:lnTo>
                    <a:pt x="7278090" y="67348"/>
                  </a:lnTo>
                  <a:lnTo>
                    <a:pt x="7301585" y="67348"/>
                  </a:lnTo>
                  <a:lnTo>
                    <a:pt x="7301598" y="43840"/>
                  </a:lnTo>
                  <a:close/>
                </a:path>
                <a:path w="8148955" h="106679">
                  <a:moveTo>
                    <a:pt x="7348614" y="43878"/>
                  </a:moveTo>
                  <a:lnTo>
                    <a:pt x="7325106" y="43878"/>
                  </a:lnTo>
                  <a:lnTo>
                    <a:pt x="7325093" y="67373"/>
                  </a:lnTo>
                  <a:lnTo>
                    <a:pt x="7348601" y="67373"/>
                  </a:lnTo>
                  <a:lnTo>
                    <a:pt x="7348614" y="43878"/>
                  </a:lnTo>
                  <a:close/>
                </a:path>
                <a:path w="8148955" h="106679">
                  <a:moveTo>
                    <a:pt x="7447508" y="55702"/>
                  </a:moveTo>
                  <a:lnTo>
                    <a:pt x="7353528" y="8623"/>
                  </a:lnTo>
                  <a:lnTo>
                    <a:pt x="7353452" y="102641"/>
                  </a:lnTo>
                  <a:lnTo>
                    <a:pt x="7447508" y="55702"/>
                  </a:lnTo>
                  <a:close/>
                </a:path>
                <a:path w="8148955" h="106679">
                  <a:moveTo>
                    <a:pt x="7701153" y="42722"/>
                  </a:moveTo>
                  <a:lnTo>
                    <a:pt x="7693304" y="42722"/>
                  </a:lnTo>
                  <a:lnTo>
                    <a:pt x="7693304" y="7467"/>
                  </a:lnTo>
                  <a:lnTo>
                    <a:pt x="7599299" y="54470"/>
                  </a:lnTo>
                  <a:lnTo>
                    <a:pt x="7693304" y="101485"/>
                  </a:lnTo>
                  <a:lnTo>
                    <a:pt x="7693304" y="66230"/>
                  </a:lnTo>
                  <a:lnTo>
                    <a:pt x="7701153" y="66230"/>
                  </a:lnTo>
                  <a:lnTo>
                    <a:pt x="7701153" y="42722"/>
                  </a:lnTo>
                  <a:close/>
                </a:path>
                <a:path w="8148955" h="106679">
                  <a:moveTo>
                    <a:pt x="7748156" y="42722"/>
                  </a:moveTo>
                  <a:lnTo>
                    <a:pt x="7724648" y="42722"/>
                  </a:lnTo>
                  <a:lnTo>
                    <a:pt x="7724648" y="66230"/>
                  </a:lnTo>
                  <a:lnTo>
                    <a:pt x="7748156" y="66230"/>
                  </a:lnTo>
                  <a:lnTo>
                    <a:pt x="7748156" y="42722"/>
                  </a:lnTo>
                  <a:close/>
                </a:path>
                <a:path w="8148955" h="106679">
                  <a:moveTo>
                    <a:pt x="7795171" y="42722"/>
                  </a:moveTo>
                  <a:lnTo>
                    <a:pt x="7771663" y="42722"/>
                  </a:lnTo>
                  <a:lnTo>
                    <a:pt x="7771663" y="66230"/>
                  </a:lnTo>
                  <a:lnTo>
                    <a:pt x="7795171" y="66230"/>
                  </a:lnTo>
                  <a:lnTo>
                    <a:pt x="7795171" y="42722"/>
                  </a:lnTo>
                  <a:close/>
                </a:path>
                <a:path w="8148955" h="106679">
                  <a:moveTo>
                    <a:pt x="7842174" y="42722"/>
                  </a:moveTo>
                  <a:lnTo>
                    <a:pt x="7818666" y="42722"/>
                  </a:lnTo>
                  <a:lnTo>
                    <a:pt x="7818666" y="66230"/>
                  </a:lnTo>
                  <a:lnTo>
                    <a:pt x="7842174" y="66230"/>
                  </a:lnTo>
                  <a:lnTo>
                    <a:pt x="7842174" y="42722"/>
                  </a:lnTo>
                  <a:close/>
                </a:path>
                <a:path w="8148955" h="106679">
                  <a:moveTo>
                    <a:pt x="7889176" y="42722"/>
                  </a:moveTo>
                  <a:lnTo>
                    <a:pt x="7865669" y="42722"/>
                  </a:lnTo>
                  <a:lnTo>
                    <a:pt x="7865669" y="66230"/>
                  </a:lnTo>
                  <a:lnTo>
                    <a:pt x="7889176" y="66230"/>
                  </a:lnTo>
                  <a:lnTo>
                    <a:pt x="7889176" y="42722"/>
                  </a:lnTo>
                  <a:close/>
                </a:path>
                <a:path w="8148955" h="106679">
                  <a:moveTo>
                    <a:pt x="7936179" y="42722"/>
                  </a:moveTo>
                  <a:lnTo>
                    <a:pt x="7912671" y="42722"/>
                  </a:lnTo>
                  <a:lnTo>
                    <a:pt x="7912671" y="66230"/>
                  </a:lnTo>
                  <a:lnTo>
                    <a:pt x="7936179" y="66230"/>
                  </a:lnTo>
                  <a:lnTo>
                    <a:pt x="7936179" y="42722"/>
                  </a:lnTo>
                  <a:close/>
                </a:path>
                <a:path w="8148955" h="106679">
                  <a:moveTo>
                    <a:pt x="7983182" y="42722"/>
                  </a:moveTo>
                  <a:lnTo>
                    <a:pt x="7959674" y="42722"/>
                  </a:lnTo>
                  <a:lnTo>
                    <a:pt x="7959674" y="66230"/>
                  </a:lnTo>
                  <a:lnTo>
                    <a:pt x="7983182" y="66230"/>
                  </a:lnTo>
                  <a:lnTo>
                    <a:pt x="7983182" y="42722"/>
                  </a:lnTo>
                  <a:close/>
                </a:path>
                <a:path w="8148955" h="106679">
                  <a:moveTo>
                    <a:pt x="8030197" y="42722"/>
                  </a:moveTo>
                  <a:lnTo>
                    <a:pt x="8006689" y="42722"/>
                  </a:lnTo>
                  <a:lnTo>
                    <a:pt x="8006689" y="66230"/>
                  </a:lnTo>
                  <a:lnTo>
                    <a:pt x="8030197" y="66230"/>
                  </a:lnTo>
                  <a:lnTo>
                    <a:pt x="8030197" y="42722"/>
                  </a:lnTo>
                  <a:close/>
                </a:path>
                <a:path w="8148955" h="106679">
                  <a:moveTo>
                    <a:pt x="8148904" y="54470"/>
                  </a:moveTo>
                  <a:lnTo>
                    <a:pt x="8125409" y="42722"/>
                  </a:lnTo>
                  <a:lnTo>
                    <a:pt x="8054886" y="7467"/>
                  </a:lnTo>
                  <a:lnTo>
                    <a:pt x="8054886" y="42722"/>
                  </a:lnTo>
                  <a:lnTo>
                    <a:pt x="8053692" y="42722"/>
                  </a:lnTo>
                  <a:lnTo>
                    <a:pt x="8053692" y="66230"/>
                  </a:lnTo>
                  <a:lnTo>
                    <a:pt x="8054886" y="66230"/>
                  </a:lnTo>
                  <a:lnTo>
                    <a:pt x="8054886" y="101485"/>
                  </a:lnTo>
                  <a:lnTo>
                    <a:pt x="8125396" y="66230"/>
                  </a:lnTo>
                  <a:lnTo>
                    <a:pt x="8148904" y="54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294105" y="851074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6821" y="0"/>
                  </a:lnTo>
                </a:path>
              </a:pathLst>
            </a:custGeom>
            <a:ln w="47003">
              <a:solidFill>
                <a:srgbClr val="122856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080332" y="851074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6821" y="0"/>
                  </a:lnTo>
                </a:path>
              </a:pathLst>
            </a:custGeom>
            <a:ln w="47003">
              <a:solidFill>
                <a:srgbClr val="CCCBCB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995178" y="5072455"/>
            <a:ext cx="676944" cy="144780"/>
          </a:xfrm>
          <a:prstGeom prst="rect">
            <a:avLst/>
          </a:prstGeom>
        </p:spPr>
        <p:txBody>
          <a:bodyPr vert="horz" wrap="square" lIns="0" tIns="100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80" dirty="0">
                <a:latin typeface="Aptos Display" panose="020B0004020202020204" pitchFamily="34" charset="0"/>
                <a:cs typeface="Roboto"/>
              </a:rPr>
              <a:t>Aktif</a:t>
            </a:r>
            <a:r>
              <a:rPr sz="880" spc="45" dirty="0">
                <a:latin typeface="Aptos Display" panose="020B0004020202020204" pitchFamily="34" charset="0"/>
                <a:cs typeface="Roboto"/>
              </a:rPr>
              <a:t> </a:t>
            </a:r>
            <a:r>
              <a:rPr sz="880" spc="-10" dirty="0">
                <a:latin typeface="Aptos Display" panose="020B0004020202020204" pitchFamily="34" charset="0"/>
                <a:cs typeface="Roboto"/>
              </a:rPr>
              <a:t>hastalık</a:t>
            </a:r>
            <a:endParaRPr sz="88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68847" y="5072455"/>
            <a:ext cx="514831" cy="144780"/>
          </a:xfrm>
          <a:prstGeom prst="rect">
            <a:avLst/>
          </a:prstGeom>
        </p:spPr>
        <p:txBody>
          <a:bodyPr vert="horz" wrap="square" lIns="0" tIns="100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80" spc="-10" dirty="0">
                <a:latin typeface="Aptos Display" panose="020B0004020202020204" pitchFamily="34" charset="0"/>
                <a:cs typeface="Roboto"/>
              </a:rPr>
              <a:t>Remisyon</a:t>
            </a:r>
            <a:endParaRPr sz="88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94687" y="2724284"/>
            <a:ext cx="278130" cy="1157504"/>
          </a:xfrm>
          <a:prstGeom prst="rect">
            <a:avLst/>
          </a:prstGeom>
        </p:spPr>
        <p:txBody>
          <a:bodyPr vert="vert270" wrap="square" lIns="0" tIns="1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880" b="1" dirty="0">
                <a:latin typeface="Aptos Display" panose="020B0004020202020204" pitchFamily="34" charset="0"/>
                <a:cs typeface="Roboto"/>
              </a:rPr>
              <a:t>Hastalık</a:t>
            </a:r>
            <a:r>
              <a:rPr sz="880" b="1" spc="75" dirty="0">
                <a:latin typeface="Aptos Display" panose="020B0004020202020204" pitchFamily="34" charset="0"/>
                <a:cs typeface="Roboto"/>
              </a:rPr>
              <a:t> </a:t>
            </a:r>
            <a:r>
              <a:rPr sz="880" b="1" spc="-10" dirty="0">
                <a:latin typeface="Aptos Display" panose="020B0004020202020204" pitchFamily="34" charset="0"/>
                <a:cs typeface="Roboto"/>
              </a:rPr>
              <a:t>aktivitesi</a:t>
            </a:r>
            <a:endParaRPr sz="88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880" dirty="0">
                <a:latin typeface="Aptos Display" panose="020B0004020202020204" pitchFamily="34" charset="0"/>
                <a:cs typeface="Roboto"/>
              </a:rPr>
              <a:t>(paraprotein</a:t>
            </a:r>
            <a:r>
              <a:rPr sz="880" spc="1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880" spc="-10" dirty="0">
                <a:latin typeface="Aptos Display" panose="020B0004020202020204" pitchFamily="34" charset="0"/>
                <a:cs typeface="Roboto"/>
              </a:rPr>
              <a:t>seviyesi*)</a:t>
            </a:r>
            <a:endParaRPr sz="88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85066" y="2526056"/>
            <a:ext cx="491727" cy="57785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95"/>
              </a:spcBef>
            </a:pPr>
            <a:r>
              <a:rPr sz="103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Medyan </a:t>
            </a:r>
            <a:r>
              <a:rPr sz="1030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TTP</a:t>
            </a:r>
            <a:endParaRPr sz="103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030" dirty="0">
                <a:latin typeface="Aptos Display" panose="020B0004020202020204" pitchFamily="34" charset="0"/>
                <a:cs typeface="Roboto"/>
              </a:rPr>
              <a:t>18</a:t>
            </a:r>
            <a:r>
              <a:rPr sz="1030" spc="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030" spc="-25" dirty="0">
                <a:latin typeface="Aptos Display" panose="020B0004020202020204" pitchFamily="34" charset="0"/>
                <a:cs typeface="Roboto"/>
              </a:rPr>
              <a:t>ay</a:t>
            </a:r>
            <a:endParaRPr sz="10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80844" y="2526056"/>
            <a:ext cx="491727" cy="57785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95"/>
              </a:spcBef>
            </a:pPr>
            <a:r>
              <a:rPr sz="103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Medyan </a:t>
            </a:r>
            <a:r>
              <a:rPr sz="1030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TTP</a:t>
            </a:r>
            <a:endParaRPr sz="103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030" dirty="0">
                <a:latin typeface="Aptos Display" panose="020B0004020202020204" pitchFamily="34" charset="0"/>
                <a:cs typeface="Roboto"/>
              </a:rPr>
              <a:t>13</a:t>
            </a:r>
            <a:r>
              <a:rPr sz="1030" spc="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030" spc="-25" dirty="0">
                <a:latin typeface="Aptos Display" panose="020B0004020202020204" pitchFamily="34" charset="0"/>
                <a:cs typeface="Roboto"/>
              </a:rPr>
              <a:t>ay</a:t>
            </a:r>
            <a:endParaRPr sz="10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97716" y="2526056"/>
            <a:ext cx="491727" cy="57785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95"/>
              </a:spcBef>
            </a:pPr>
            <a:r>
              <a:rPr sz="103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Medyan </a:t>
            </a:r>
            <a:r>
              <a:rPr sz="1030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TTP</a:t>
            </a:r>
            <a:endParaRPr sz="103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030" dirty="0">
                <a:latin typeface="Aptos Display" panose="020B0004020202020204" pitchFamily="34" charset="0"/>
                <a:cs typeface="Roboto"/>
              </a:rPr>
              <a:t>7</a:t>
            </a:r>
            <a:r>
              <a:rPr sz="103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030" spc="-25" dirty="0">
                <a:latin typeface="Aptos Display" panose="020B0004020202020204" pitchFamily="34" charset="0"/>
                <a:cs typeface="Roboto"/>
              </a:rPr>
              <a:t>ay</a:t>
            </a:r>
            <a:endParaRPr sz="10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48352" y="2526056"/>
            <a:ext cx="491727" cy="57785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95"/>
              </a:spcBef>
            </a:pPr>
            <a:r>
              <a:rPr sz="103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Medyan </a:t>
            </a:r>
            <a:r>
              <a:rPr sz="1030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TTP</a:t>
            </a:r>
            <a:endParaRPr sz="103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030" dirty="0">
                <a:latin typeface="Aptos Display" panose="020B0004020202020204" pitchFamily="34" charset="0"/>
                <a:cs typeface="Roboto"/>
              </a:rPr>
              <a:t>5</a:t>
            </a:r>
            <a:r>
              <a:rPr sz="103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030" spc="-25" dirty="0">
                <a:latin typeface="Aptos Display" panose="020B0004020202020204" pitchFamily="34" charset="0"/>
                <a:cs typeface="Roboto"/>
              </a:rPr>
              <a:t>ay</a:t>
            </a:r>
            <a:endParaRPr sz="103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78776" y="2901860"/>
            <a:ext cx="2456327" cy="865505"/>
          </a:xfrm>
          <a:prstGeom prst="rect">
            <a:avLst/>
          </a:prstGeom>
        </p:spPr>
        <p:txBody>
          <a:bodyPr vert="horz" wrap="square" lIns="0" tIns="40046" rIns="0" bIns="0" rtlCol="0">
            <a:spAutoFit/>
          </a:bodyPr>
          <a:lstStyle/>
          <a:p>
            <a:pPr marL="38100" marR="30480">
              <a:lnSpc>
                <a:spcPts val="3220"/>
              </a:lnSpc>
              <a:spcBef>
                <a:spcPts val="520"/>
              </a:spcBef>
            </a:pPr>
            <a:r>
              <a:rPr sz="182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Her</a:t>
            </a:r>
            <a:r>
              <a:rPr sz="1820" b="1" spc="-9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2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bir</a:t>
            </a:r>
            <a:r>
              <a:rPr sz="1820" b="1" spc="-8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2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relapsa</a:t>
            </a:r>
            <a:r>
              <a:rPr sz="1820" b="1" spc="-8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2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genelde </a:t>
            </a:r>
            <a:r>
              <a:rPr sz="182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şunlar</a:t>
            </a:r>
            <a:r>
              <a:rPr sz="1820" b="1" spc="-7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2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eşlik</a:t>
            </a:r>
            <a:r>
              <a:rPr sz="1820" b="1" spc="-6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20" b="1" spc="-2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eder</a:t>
            </a:r>
            <a:r>
              <a:rPr sz="1590" b="1" spc="-30" baseline="3200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1-</a:t>
            </a:r>
            <a:r>
              <a:rPr sz="1590" b="1" spc="-75" baseline="3200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4</a:t>
            </a:r>
            <a:endParaRPr sz="1590" baseline="3200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3295" y="6542585"/>
            <a:ext cx="6096504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90" dirty="0"/>
              <a:t/>
            </a:r>
            <a:br>
              <a:rPr lang="en-US" sz="1090" dirty="0"/>
            </a:br>
            <a:r>
              <a:rPr lang="en-US" sz="73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EM-TUR-ELR-0007 (Version 1.0)</a:t>
            </a:r>
            <a:endParaRPr lang="en-US" sz="73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37007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Sitokin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salınım sendromu (CRS) ve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immün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efektör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hücre ilişkili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nörotoksisite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sendromu (ICANS)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olmak üzere ciddi komplikasyonlarla ilişkilendirilebilir.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Aşırı duyarlılık reaksiyonları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Ciddi enfeksiyonlar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Uzamış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sitopeniler</a:t>
                      </a:r>
                      <a:endParaRPr kumimoji="0" lang="tr-T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Uzamış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hipogamaglobulinemi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Hemofagositik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lenfohistiyositoz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makrofaj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aktivasyon sendromu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İkinci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maligniteler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guillain-barre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sendromu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BCMA hedefli CAR-T'yi takip eden gecikmiş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parkinsonizm</a:t>
                      </a:r>
                      <a:endParaRPr kumimoji="0" lang="tr-T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dirty="0" smtClean="0">
                <a:solidFill>
                  <a:srgbClr val="FF0000"/>
                </a:solidFill>
              </a:rPr>
              <a:t>Anti BCMA ve </a:t>
            </a:r>
            <a:r>
              <a:rPr lang="tr-TR" sz="3200" dirty="0" err="1" smtClean="0">
                <a:solidFill>
                  <a:srgbClr val="FF0000"/>
                </a:solidFill>
              </a:rPr>
              <a:t>alkilleyici</a:t>
            </a:r>
            <a:r>
              <a:rPr lang="tr-TR" sz="3200" dirty="0" smtClean="0">
                <a:solidFill>
                  <a:srgbClr val="FF0000"/>
                </a:solidFill>
              </a:rPr>
              <a:t> ajanlara </a:t>
            </a:r>
            <a:r>
              <a:rPr lang="tr-TR" sz="3200" dirty="0" err="1" smtClean="0">
                <a:solidFill>
                  <a:srgbClr val="FF0000"/>
                </a:solidFill>
              </a:rPr>
              <a:t>refrakter</a:t>
            </a:r>
            <a:r>
              <a:rPr lang="tr-TR" sz="3200" dirty="0" smtClean="0">
                <a:solidFill>
                  <a:srgbClr val="FF0000"/>
                </a:solidFill>
              </a:rPr>
              <a:t> olmayan hasta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b="1" dirty="0" err="1" smtClean="0">
                <a:latin typeface="+mn-lt"/>
              </a:rPr>
              <a:t>Kimerik</a:t>
            </a:r>
            <a:r>
              <a:rPr lang="tr-TR" sz="3200" b="1" dirty="0" smtClean="0">
                <a:latin typeface="+mn-lt"/>
              </a:rPr>
              <a:t> antijen reseptörü T hücreleri</a:t>
            </a:r>
            <a:br>
              <a:rPr lang="tr-TR" sz="3200" b="1" dirty="0" smtClean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12395"/>
            <a:ext cx="6995476" cy="663321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840579" y="6276293"/>
            <a:ext cx="3986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effectLst/>
                <a:latin typeface="Helvetica" panose="020B0604020202020204" pitchFamily="34" charset="0"/>
              </a:rPr>
              <a:t>Cell </a:t>
            </a:r>
            <a:r>
              <a:rPr lang="tr-TR" dirty="0" err="1">
                <a:effectLst/>
                <a:latin typeface="Helvetica" panose="020B0604020202020204" pitchFamily="34" charset="0"/>
              </a:rPr>
              <a:t>Death</a:t>
            </a:r>
            <a:r>
              <a:rPr lang="tr-TR" dirty="0">
                <a:effectLst/>
                <a:latin typeface="Helvetica" panose="020B0604020202020204" pitchFamily="34" charset="0"/>
              </a:rPr>
              <a:t> </a:t>
            </a:r>
            <a:r>
              <a:rPr lang="tr-TR" dirty="0" err="1">
                <a:effectLst/>
                <a:latin typeface="Helvetica" panose="020B0604020202020204" pitchFamily="34" charset="0"/>
              </a:rPr>
              <a:t>Discovery</a:t>
            </a:r>
            <a:r>
              <a:rPr lang="tr-TR" dirty="0">
                <a:effectLst/>
                <a:latin typeface="Helvetica" panose="020B0604020202020204" pitchFamily="34" charset="0"/>
              </a:rPr>
              <a:t> (2024) 10:55 </a:t>
            </a:r>
          </a:p>
        </p:txBody>
      </p:sp>
      <p:pic>
        <p:nvPicPr>
          <p:cNvPr id="5" name="Resim 4" descr="metin, sayı, numara, menü, yazı tipi içeren bir resim&#10;&#10;Açıklama otomatik olarak oluşturuld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285" y="457200"/>
            <a:ext cx="4463955" cy="358902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840579" y="5881120"/>
            <a:ext cx="3048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ASH 2023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</a:t>
            </a:r>
            <a:endParaRPr lang="tr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Anti BCMA ve </a:t>
            </a:r>
            <a:r>
              <a:rPr lang="tr-TR" sz="3200" dirty="0" err="1">
                <a:solidFill>
                  <a:srgbClr val="FF0000"/>
                </a:solidFill>
              </a:rPr>
              <a:t>alkilleyici</a:t>
            </a:r>
            <a:r>
              <a:rPr lang="tr-TR" sz="3200" dirty="0">
                <a:solidFill>
                  <a:srgbClr val="FF0000"/>
                </a:solidFill>
              </a:rPr>
              <a:t> ajanlara </a:t>
            </a:r>
            <a:r>
              <a:rPr lang="tr-TR" sz="3200" dirty="0" err="1">
                <a:solidFill>
                  <a:srgbClr val="FF0000"/>
                </a:solidFill>
              </a:rPr>
              <a:t>refrakter</a:t>
            </a:r>
            <a:r>
              <a:rPr lang="tr-TR" sz="3200" dirty="0">
                <a:solidFill>
                  <a:srgbClr val="FF0000"/>
                </a:solidFill>
              </a:rPr>
              <a:t> olmayan hasta </a:t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3200" dirty="0" err="1" smtClean="0">
                <a:latin typeface="+mn-lt"/>
              </a:rPr>
              <a:t>Bispesifik</a:t>
            </a:r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T hücre bağlayıcıları (</a:t>
            </a:r>
            <a:r>
              <a:rPr lang="tr-TR" sz="3200" dirty="0" err="1">
                <a:latin typeface="+mn-lt"/>
              </a:rPr>
              <a:t>BiTE'ler</a:t>
            </a:r>
            <a:r>
              <a:rPr lang="tr-TR" sz="3200" dirty="0">
                <a:latin typeface="+mn-lt"/>
              </a:rPr>
              <a:t>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2063017"/>
          <a:ext cx="10515600" cy="3342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: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Kullanıma hazır bir tedavi seçeneği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olarak, CAR-T hücre üretimini beklerken hızla ilerleyen ve kontrol altına alınamayacak hastalıklarda tercih edilebilir.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Teclistamab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elranatamab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, hem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tümör üzerindeki </a:t>
                      </a:r>
                      <a:r>
                        <a:rPr kumimoji="0" lang="tr-TR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BCMA'ya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 de </a:t>
                      </a:r>
                      <a:r>
                        <a:rPr kumimoji="0" lang="tr-TR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hastanın T hücrelerindeki CD3'e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yönelik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bispesifik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monoklonal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antikorlardır.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 ikisi de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az dört seri tedavi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(İM, Pİ ve anti-CD38 dahil) almış hastalar için ABD’de onaylanmıştır.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İlk hafta boyunca kademeli olarak artan dozlarda deri altı olarak uygulanırlar, ardından haftalık dozlar uygulanır. Hastalar her doz artışından sonra en az 48 saat boyunca yakından izlenir.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49923" y="1743800"/>
          <a:ext cx="10515600" cy="45149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24574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BCMA'ya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yönelik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BiTE'ler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R/R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yüksek yanıt oranlarıyla etkinlik göstermiştir. 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(MajesTEC-1) çalışması:</a:t>
                      </a:r>
                      <a:r>
                        <a:rPr kumimoji="0" lang="tr-T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az üç seri tedavi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almış (anti-CD38, Pİ, İM), R/R 165 hasta, </a:t>
                      </a:r>
                      <a:r>
                        <a:rPr kumimoji="0" lang="tr-TR" sz="17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teclistamab</a:t>
                      </a:r>
                      <a:r>
                        <a:rPr kumimoji="0" lang="tr-TR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çalışması: 14,1 aylık takip.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 %63 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(≥CR: %39 ve MRD negatifliği  %27)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İlk yanıta kadar geçen süre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 ay.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yanıt süresi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18,4 ay. 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Tahmini medyan PFS 11,3 ay.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Tahmini medyan OS 18,3 ay.</a:t>
                      </a:r>
                    </a:p>
                  </a:txBody>
                  <a:tcPr/>
                </a:tc>
              </a:tr>
              <a:tr h="196787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(MagnetisMM-3):</a:t>
                      </a:r>
                      <a:r>
                        <a:rPr kumimoji="0" lang="tr-T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az üç seri tedavi almış (anti-CD38, Pİ, İM), R/R  123 hasta, 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Elranatamab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çalışması; 14,7 aylık takip.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 % 61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(≥ CR: %35 ve 29 hastada MRD negatifliği)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İlk yanıta kadar geçen süre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1,2 ay.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ayda tahmini PFS %51 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aydaki tahmini OS %57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744415" y="6311900"/>
            <a:ext cx="6579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 err="1"/>
              <a:t>Teclistamab</a:t>
            </a:r>
            <a:r>
              <a:rPr lang="tr-TR" sz="1200" dirty="0"/>
              <a:t> ve </a:t>
            </a:r>
            <a:r>
              <a:rPr lang="tr-TR" sz="1200" dirty="0" err="1"/>
              <a:t>elranatamab</a:t>
            </a:r>
            <a:r>
              <a:rPr lang="tr-TR" sz="1200" dirty="0"/>
              <a:t> birbirleriyle veya diğer tedavilerle doğrudan karşılaştırılmamıştır.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479323" y="6255847"/>
            <a:ext cx="4144108" cy="602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Usmani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SZ, et al.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21;398(10301):665-674.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Moreau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et al. N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11;387(6):495-505.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Lesokhin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AM, et al.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 </a:t>
            </a:r>
            <a:r>
              <a:rPr lang="tr-TR" sz="105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  <a:r>
              <a:rPr lang="tr-TR" sz="105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15.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Anti BCMA ve </a:t>
            </a:r>
            <a:r>
              <a:rPr lang="tr-TR" sz="3200" dirty="0" err="1">
                <a:solidFill>
                  <a:srgbClr val="FF0000"/>
                </a:solidFill>
              </a:rPr>
              <a:t>alkilleyici</a:t>
            </a:r>
            <a:r>
              <a:rPr lang="tr-TR" sz="3200" dirty="0">
                <a:solidFill>
                  <a:srgbClr val="FF0000"/>
                </a:solidFill>
              </a:rPr>
              <a:t> ajanlara </a:t>
            </a:r>
            <a:r>
              <a:rPr lang="tr-TR" sz="3200" dirty="0" err="1">
                <a:solidFill>
                  <a:srgbClr val="FF0000"/>
                </a:solidFill>
              </a:rPr>
              <a:t>refrakter</a:t>
            </a:r>
            <a:r>
              <a:rPr lang="tr-TR" sz="3200" dirty="0">
                <a:solidFill>
                  <a:srgbClr val="FF0000"/>
                </a:solidFill>
              </a:rPr>
              <a:t> olmayan hasta </a:t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3200" dirty="0" err="1" smtClean="0">
                <a:latin typeface="+mn-lt"/>
              </a:rPr>
              <a:t>Bispesifik</a:t>
            </a:r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T hücre bağlayıcıları (</a:t>
            </a:r>
            <a:r>
              <a:rPr lang="tr-TR" sz="3200" dirty="0" err="1">
                <a:latin typeface="+mn-lt"/>
              </a:rPr>
              <a:t>BiTE'ler</a:t>
            </a:r>
            <a:r>
              <a:rPr lang="tr-TR" sz="32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908538" y="2326787"/>
          <a:ext cx="10515600" cy="30510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Sitokin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salınım sendromu (CRS) ve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immün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efektör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hücre ilişkili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nörotoksisite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sendromu (ICANS)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Hepatotoksisite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enfeksiyonlar,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nötropeni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aşırı duyarlılık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embriyo-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fetal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Anti BCMA ve </a:t>
            </a:r>
            <a:r>
              <a:rPr lang="tr-TR" sz="3200" dirty="0" err="1">
                <a:solidFill>
                  <a:srgbClr val="FF0000"/>
                </a:solidFill>
              </a:rPr>
              <a:t>alkilleyici</a:t>
            </a:r>
            <a:r>
              <a:rPr lang="tr-TR" sz="3200" dirty="0">
                <a:solidFill>
                  <a:srgbClr val="FF0000"/>
                </a:solidFill>
              </a:rPr>
              <a:t> ajanlara </a:t>
            </a:r>
            <a:r>
              <a:rPr lang="tr-TR" sz="3200" dirty="0" err="1">
                <a:solidFill>
                  <a:srgbClr val="FF0000"/>
                </a:solidFill>
              </a:rPr>
              <a:t>refrakter</a:t>
            </a:r>
            <a:r>
              <a:rPr lang="tr-TR" sz="3200" dirty="0">
                <a:solidFill>
                  <a:srgbClr val="FF0000"/>
                </a:solidFill>
              </a:rPr>
              <a:t> olmayan hasta </a:t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3200" dirty="0" err="1" smtClean="0">
                <a:latin typeface="+mn-lt"/>
              </a:rPr>
              <a:t>Bispesifik</a:t>
            </a:r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T hücre bağlayıcıları (</a:t>
            </a:r>
            <a:r>
              <a:rPr lang="tr-TR" sz="3200" dirty="0" err="1">
                <a:latin typeface="+mn-lt"/>
              </a:rPr>
              <a:t>BiTE'ler</a:t>
            </a:r>
            <a:r>
              <a:rPr lang="tr-TR" sz="32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Bispesifiklere</a:t>
            </a:r>
            <a:r>
              <a:rPr lang="tr-TR" dirty="0"/>
              <a:t> direnç / Etkinlik kaybı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Kemik iliği </a:t>
                </a:r>
                <a:r>
                  <a:rPr lang="tr-TR" dirty="0" err="1"/>
                  <a:t>mikroçevresindeki</a:t>
                </a:r>
                <a:r>
                  <a:rPr lang="tr-TR" dirty="0"/>
                  <a:t> </a:t>
                </a:r>
                <a:r>
                  <a:rPr lang="tr-TR" dirty="0" err="1"/>
                  <a:t>immunsupresif</a:t>
                </a:r>
                <a:r>
                  <a:rPr lang="tr-TR" dirty="0"/>
                  <a:t> </a:t>
                </a:r>
                <a:r>
                  <a:rPr lang="tr-TR" dirty="0" err="1"/>
                  <a:t>aktvite</a:t>
                </a:r>
                <a:r>
                  <a:rPr lang="tr-TR" dirty="0"/>
                  <a:t>  (IL-6 , IL-8 , IL-10 ,IL-15 ,IL-18 , VEGF , </a:t>
                </a:r>
                <a:r>
                  <a:rPr lang="tr-TR" dirty="0" err="1"/>
                  <a:t>sMICA</a:t>
                </a:r>
                <a:r>
                  <a:rPr lang="tr-TR" dirty="0"/>
                  <a:t> , TGF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 , </a:t>
                </a:r>
                <a:r>
                  <a:rPr lang="tr-TR" dirty="0" err="1"/>
                  <a:t>indoelamine</a:t>
                </a:r>
                <a:r>
                  <a:rPr lang="tr-TR" dirty="0"/>
                  <a:t> 2,3 </a:t>
                </a:r>
                <a:r>
                  <a:rPr lang="tr-TR" dirty="0" err="1"/>
                  <a:t>dioksijenazla</a:t>
                </a:r>
                <a:r>
                  <a:rPr lang="tr-TR" dirty="0"/>
                  <a:t> baskılanmış </a:t>
                </a:r>
                <a:r>
                  <a:rPr lang="tr-TR" dirty="0" err="1"/>
                  <a:t>effektif</a:t>
                </a:r>
                <a:r>
                  <a:rPr lang="tr-TR" dirty="0"/>
                  <a:t> T hücre yanıtları )</a:t>
                </a:r>
              </a:p>
              <a:p>
                <a:r>
                  <a:rPr lang="tr-TR" dirty="0"/>
                  <a:t>T hücre disfonksiyonu</a:t>
                </a:r>
              </a:p>
              <a:p>
                <a:r>
                  <a:rPr lang="tr-TR" dirty="0" err="1"/>
                  <a:t>Soluble</a:t>
                </a:r>
                <a:r>
                  <a:rPr lang="tr-TR" dirty="0"/>
                  <a:t> BCMA ve tümör yükü</a:t>
                </a:r>
              </a:p>
              <a:p>
                <a:r>
                  <a:rPr lang="tr-TR" dirty="0"/>
                  <a:t>Antijenik kayıplar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/>
          <p:cNvSpPr txBox="1"/>
          <p:nvPr/>
        </p:nvSpPr>
        <p:spPr>
          <a:xfrm>
            <a:off x="4522670" y="5781790"/>
            <a:ext cx="610001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ASH 2023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</a:t>
            </a:r>
            <a:endParaRPr lang="tr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131" y="611309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latin typeface="+mn-lt"/>
              </a:rPr>
              <a:t>Belantamab</a:t>
            </a:r>
            <a:r>
              <a:rPr lang="tr-TR" sz="3200" b="1" dirty="0">
                <a:latin typeface="+mn-lt"/>
              </a:rPr>
              <a:t> mafodotin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38200" y="2291617"/>
          <a:ext cx="10515600" cy="33253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 kullanım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Belantamab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mafodotin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mikrotübüler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bozucu ajan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monometil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auristatine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konjuge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edilmiş bir anti-BCMA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hümanize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immünoglobulin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 (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antikorudur.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</a:t>
                      </a:r>
                      <a:endParaRPr kumimoji="0" lang="tr-T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DREAMM-1 ve DREAMM-2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çalışmalarında, R/R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belantamab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mafodotin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pozitif yanıt verileri gösterildi.</a:t>
                      </a:r>
                      <a:r>
                        <a:rPr kumimoji="0" lang="tr-T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DREAMM-3 çalışmasında: R/R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belantamab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mafodotin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ile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deksametazonun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(Pd) karşılaştırılmış ve klinik fayda doğrulanmadı.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 durum üzerine ilaç piyasadan geri çekildi. 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7373815" y="6078537"/>
            <a:ext cx="3695700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Trudel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2018 Dec;19(12):1641-1653.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Trudel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 al. Blood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 2019 Mar 20;9(4):37.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131" y="1027906"/>
            <a:ext cx="1051560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Anti BCMA ve </a:t>
            </a:r>
            <a:r>
              <a:rPr lang="tr-TR" sz="3200" dirty="0" err="1">
                <a:solidFill>
                  <a:srgbClr val="FF0000"/>
                </a:solidFill>
              </a:rPr>
              <a:t>alkilleyici</a:t>
            </a:r>
            <a:r>
              <a:rPr lang="tr-TR" sz="3200" dirty="0">
                <a:solidFill>
                  <a:srgbClr val="FF0000"/>
                </a:solidFill>
              </a:rPr>
              <a:t> ajanlara </a:t>
            </a:r>
            <a:r>
              <a:rPr lang="tr-TR" sz="3200" dirty="0" err="1">
                <a:solidFill>
                  <a:srgbClr val="FF0000"/>
                </a:solidFill>
              </a:rPr>
              <a:t>refrakter</a:t>
            </a:r>
            <a:r>
              <a:rPr lang="tr-TR" sz="3200" dirty="0">
                <a:solidFill>
                  <a:srgbClr val="FF0000"/>
                </a:solidFill>
              </a:rPr>
              <a:t> olmayan hasta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smtClean="0"/>
              <a:t>Alkile Edici Ajanlar</a:t>
            </a:r>
            <a:endParaRPr lang="tr-TR" sz="3600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41131" y="2718557"/>
          <a:ext cx="10515600" cy="35072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Siklofosfamid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melfalan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 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gibi 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alkilleyici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içeren rejimler 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aktiftir.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Standart dozda melfalan veya 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siklofosfamid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tedavi edilmemiş hastaların, daha önce </a:t>
                      </a:r>
                      <a:r>
                        <a:rPr kumimoji="0" lang="tr-T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otolog</a:t>
                      </a:r>
                      <a:r>
                        <a:rPr kumimoji="0" lang="tr-T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nakil için tek bir yüksek dozda melfalan almış olsalar bile bu rejimlerden hâlâ yararlanabileceklerini belirtmek önemlidir.</a:t>
                      </a:r>
                      <a:r>
                        <a:rPr kumimoji="0" lang="tr-TR" sz="2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2400" b="1" dirty="0" smtClean="0"/>
                        <a:t>VDT-PACE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2400" b="1" dirty="0" smtClean="0"/>
                        <a:t>DCEP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2400" b="1" dirty="0" err="1" smtClean="0"/>
                        <a:t>Bendamustin</a:t>
                      </a:r>
                      <a:endParaRPr kumimoji="0" lang="tr-T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608885" y="5885106"/>
            <a:ext cx="6096000" cy="4546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Trieu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Y, et al. Mayo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2005 Dec;80(12):1578-82.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VDT-PACE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76300" y="1858148"/>
          <a:ext cx="10515600" cy="37078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VDT-PACE rejimi (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talidomid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sisplatin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doksorubisin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siklofosfamid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etoposid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tr-TR" sz="19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penta-refrakter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hastalığı olan hastalar için ek tedavilere köprü olarak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uygulanan yoğun bir tedavi seçeneğidir.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PACE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yavaşça bölünen plazma hücre klonlarını hedeflemek ve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doksorubisine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bağlı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kardiyomiyopati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riskini azaltmak amacıyla 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saatlik </a:t>
                      </a:r>
                      <a:r>
                        <a:rPr kumimoji="0" lang="tr-TR" sz="19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infüzyon</a:t>
                      </a:r>
                      <a:r>
                        <a:rPr kumimoji="0" lang="tr-TR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olarak uygulanır.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Etkinlik: 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Lakshman A, et al.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Hematol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2018 Feb;93(2):179-186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VDT-PACE veya benzeri bir rejimle tedavi edilen </a:t>
                      </a:r>
                      <a:r>
                        <a:rPr kumimoji="0" lang="tr-TR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(≥4 seri tedavi almış)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141 hastanın retrospektif analizi.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 PR (%54) ve ≥ VGPR (%10).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Medyan PFS 3 aydı.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Toksisite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Ciddi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sitopeniler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nöropati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tromboembolik</a:t>
                      </a:r>
                      <a:r>
                        <a:rPr kumimoji="0" lang="tr-T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olaylar.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1078523" y="6121105"/>
            <a:ext cx="11113477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Lakshman A, et al.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VDT PACE-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regimens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relapsed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refractory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myeloma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2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Hematol</a:t>
            </a:r>
            <a:r>
              <a:rPr lang="tr-TR" sz="12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2018 Feb;93(2):179-186. </a:t>
            </a: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6539" y="1009862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tr-TR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smtClean="0">
                <a:latin typeface="+mn-lt"/>
              </a:rPr>
              <a:t>DCEP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6870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DCEP rejimi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siklofosfamid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etoposid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ve 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sisplatin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pentarefrakter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hastalığı olan hastalar için ek tedavilere köprü olarak yoğun bir tedavi seçeneğidir.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Dadacaridou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M, et al. 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Dexamethasone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cyclophosphamide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etoposide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cisplatin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(DCEP)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relapsed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refractory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myeloma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J BUON. 2007 Jan-Mar;12(1):41-4.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MM'de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DCEP'nin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tek merkezli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prospektif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bir çalışmasında,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hastanın 7'sinde (2 CR)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yanıtlar görüldü.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Ort. yanıt süresi 9 aydı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(4-36 ay arası). 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Griffin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PT, et al. A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comparison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salvage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infusional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chemotherapy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regimens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recurrent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refractory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myeloma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2015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15;121(20):3622-30.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R/R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52 hastada yapılan retrospektif bir DCEP çalışmasında, 27 hastada ≥PR (9 VGPR). 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Medyan PFS 3,8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aydı.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0180" y="3140504"/>
            <a:ext cx="3557995" cy="8248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0950" y="3140504"/>
            <a:ext cx="3751718" cy="8147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904" y="3180706"/>
            <a:ext cx="3719462" cy="8852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4206" y="6155257"/>
            <a:ext cx="11049491" cy="526415"/>
          </a:xfrm>
          <a:prstGeom prst="rect">
            <a:avLst/>
          </a:prstGeom>
        </p:spPr>
        <p:txBody>
          <a:bodyPr vert="horz" wrap="square" lIns="0" tIns="204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MM:</a:t>
            </a:r>
            <a:r>
              <a:rPr sz="790" b="1" spc="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Multipl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miyelom;</a:t>
            </a:r>
            <a:r>
              <a:rPr sz="790" spc="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R/R:</a:t>
            </a:r>
            <a:r>
              <a:rPr sz="790" b="1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Relaps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veya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refrakter;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R-ISS:</a:t>
            </a:r>
            <a:r>
              <a:rPr sz="790" b="1" spc="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Revize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Uluslararası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Evreleme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Sistemi.</a:t>
            </a:r>
            <a:endParaRPr sz="790" dirty="0">
              <a:latin typeface="Aptos Display" panose="020B0004020202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Referanslar: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1.</a:t>
            </a:r>
            <a:r>
              <a:rPr sz="79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van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de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Donk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NWCJ.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Hematology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Am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Soc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Hematol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Educ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Program.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2020;2020:248-258.</a:t>
            </a:r>
            <a:r>
              <a:rPr sz="790" spc="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2.</a:t>
            </a:r>
            <a:r>
              <a:rPr sz="79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Moreau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10" dirty="0">
                <a:latin typeface="Aptos Display" panose="020B0004020202020204" pitchFamily="34" charset="0"/>
                <a:cs typeface="Roboto"/>
              </a:rPr>
              <a:t>P,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Lancet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Oncol.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2021;22:e105-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e118.</a:t>
            </a:r>
            <a:r>
              <a:rPr lang="tr-TR" sz="790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3.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Dimopoulos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MA,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Ann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Oncol.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2021;32:309-322.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4.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Elsayed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A,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Biomed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J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Sci Tech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Res.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2017;1:579-585.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5.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Fragola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J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Adv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Pract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Oncol.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2020;11:513-</a:t>
            </a:r>
            <a:r>
              <a:rPr sz="790" spc="-20" dirty="0">
                <a:latin typeface="Aptos Display" panose="020B0004020202020204" pitchFamily="34" charset="0"/>
                <a:cs typeface="Roboto"/>
              </a:rPr>
              <a:t>520.</a:t>
            </a:r>
            <a:r>
              <a:rPr lang="tr-TR" sz="790" spc="-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6.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Gleason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C,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J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Adv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Pract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Oncol.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2017;8:285-290.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7.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Rajkumar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35" dirty="0">
                <a:latin typeface="Aptos Display" panose="020B0004020202020204" pitchFamily="34" charset="0"/>
                <a:cs typeface="Roboto"/>
              </a:rPr>
              <a:t>SV,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Kumar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Blood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Cancer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J.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2020;10:94.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8.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Hernández-Rivas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JA,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Biomark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Res.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2022;10(1):1.</a:t>
            </a:r>
            <a:r>
              <a:rPr lang="tr-TR" sz="790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9.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Gengenbach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L,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Cancers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(Basel).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2021;13(17):4320.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10.</a:t>
            </a:r>
            <a:r>
              <a:rPr sz="79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Boquoi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A,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Cancers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(Basel).2022;14(9):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2147.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11.</a:t>
            </a:r>
            <a:r>
              <a:rPr sz="79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Bergin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K,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Clin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Lymphoma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Myeloma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Leuk.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2017;17(3):133-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144.e1.</a:t>
            </a:r>
            <a:endParaRPr sz="79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6708" y="120212"/>
            <a:ext cx="10482144" cy="1268730"/>
          </a:xfrm>
          <a:prstGeom prst="rect">
            <a:avLst/>
          </a:prstGeom>
        </p:spPr>
        <p:txBody>
          <a:bodyPr vert="horz" wrap="square" lIns="0" tIns="22333" rIns="0" bIns="0" rtlCol="0">
            <a:spAutoFit/>
          </a:bodyPr>
          <a:lstStyle/>
          <a:p>
            <a:pPr marL="25400" marR="17780">
              <a:lnSpc>
                <a:spcPts val="4860"/>
              </a:lnSpc>
              <a:spcBef>
                <a:spcPts val="290"/>
              </a:spcBef>
            </a:pPr>
            <a:r>
              <a:rPr sz="2400" b="1" spc="100" dirty="0">
                <a:latin typeface="Aptos Display" panose="020B0004020202020204" pitchFamily="34" charset="0"/>
              </a:rPr>
              <a:t>MM ilerlediğinde, tedavi kararlarının karmaşıklığını artıran birçok faktör vardır.</a:t>
            </a:r>
            <a:r>
              <a:rPr sz="2185" b="1" spc="100" baseline="31000" dirty="0"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6708" y="1386633"/>
            <a:ext cx="10574560" cy="1861820"/>
          </a:xfrm>
          <a:prstGeom prst="rect">
            <a:avLst/>
          </a:prstGeom>
        </p:spPr>
        <p:txBody>
          <a:bodyPr vert="horz" wrap="square" lIns="0" tIns="3850" rIns="0" bIns="0" rtlCol="0">
            <a:spAutoFit/>
          </a:bodyPr>
          <a:lstStyle/>
          <a:p>
            <a:pPr marL="25400" marR="1758950">
              <a:lnSpc>
                <a:spcPct val="101000"/>
              </a:lnSpc>
              <a:spcBef>
                <a:spcPts val="50"/>
              </a:spcBef>
            </a:pP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Şu</a:t>
            </a:r>
            <a:r>
              <a:rPr sz="2090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anda,</a:t>
            </a:r>
            <a:r>
              <a:rPr sz="2090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R/R</a:t>
            </a:r>
            <a:r>
              <a:rPr sz="2090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MM</a:t>
            </a:r>
            <a:r>
              <a:rPr sz="2090" dirty="0">
                <a:solidFill>
                  <a:srgbClr val="122856"/>
                </a:solidFill>
                <a:latin typeface="Aptos Display" panose="020B0004020202020204" pitchFamily="34" charset="0"/>
                <a:cs typeface="Arial Black" panose="020B0A04020102020204"/>
              </a:rPr>
              <a:t>’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li</a:t>
            </a:r>
            <a:r>
              <a:rPr sz="2090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hastaların</a:t>
            </a:r>
            <a:r>
              <a:rPr sz="2090" b="1" spc="-3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nasıl</a:t>
            </a:r>
            <a:r>
              <a:rPr sz="2090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tedavi</a:t>
            </a:r>
            <a:r>
              <a:rPr sz="2090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edileceği</a:t>
            </a:r>
            <a:r>
              <a:rPr sz="2090" b="1" spc="-4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konusunda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bir</a:t>
            </a:r>
            <a:r>
              <a:rPr sz="2090" b="1" spc="-2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fikir</a:t>
            </a:r>
            <a:r>
              <a:rPr sz="209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birliği</a:t>
            </a:r>
            <a:r>
              <a:rPr sz="209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bulunmamaktadır.²</a:t>
            </a:r>
            <a:endParaRPr sz="2090" dirty="0">
              <a:latin typeface="Aptos Display" panose="020B0004020202020204" pitchFamily="34" charset="0"/>
              <a:cs typeface="Roboto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1700" dirty="0">
                <a:latin typeface="Aptos Display" panose="020B0004020202020204" pitchFamily="34" charset="0"/>
                <a:cs typeface="Roboto Medium"/>
              </a:rPr>
              <a:t>Tedavi</a:t>
            </a:r>
            <a:r>
              <a:rPr sz="1700" spc="-45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kılavuzları,</a:t>
            </a:r>
            <a:r>
              <a:rPr sz="1700" spc="-4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ikinci</a:t>
            </a:r>
            <a:r>
              <a:rPr sz="1700" spc="-45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veya</a:t>
            </a:r>
            <a:r>
              <a:rPr sz="1700" spc="-35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sonraki</a:t>
            </a:r>
            <a:r>
              <a:rPr sz="1700" spc="-45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nükslerde</a:t>
            </a:r>
            <a:r>
              <a:rPr sz="1700" spc="-4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net</a:t>
            </a:r>
            <a:r>
              <a:rPr sz="1700" spc="-35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bir</a:t>
            </a:r>
            <a:r>
              <a:rPr sz="1700" spc="-4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standart</a:t>
            </a:r>
            <a:r>
              <a:rPr sz="1700" spc="-4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dirty="0">
                <a:latin typeface="Aptos Display" panose="020B0004020202020204" pitchFamily="34" charset="0"/>
                <a:cs typeface="Roboto Medium"/>
              </a:rPr>
              <a:t>tedavi</a:t>
            </a:r>
            <a:r>
              <a:rPr sz="1700" spc="-40" dirty="0">
                <a:latin typeface="Aptos Display" panose="020B0004020202020204" pitchFamily="34" charset="0"/>
                <a:cs typeface="Roboto Medium"/>
              </a:rPr>
              <a:t> </a:t>
            </a:r>
            <a:r>
              <a:rPr sz="1700" spc="-10" dirty="0">
                <a:latin typeface="Aptos Display" panose="020B0004020202020204" pitchFamily="34" charset="0"/>
                <a:cs typeface="Roboto Medium"/>
              </a:rPr>
              <a:t>belirlememektedir.</a:t>
            </a:r>
            <a:endParaRPr sz="1700" dirty="0">
              <a:latin typeface="Aptos Display" panose="020B0004020202020204" pitchFamily="34" charset="0"/>
              <a:cs typeface="Roboto Medium"/>
            </a:endParaRPr>
          </a:p>
          <a:p>
            <a:pPr>
              <a:lnSpc>
                <a:spcPct val="100000"/>
              </a:lnSpc>
              <a:spcBef>
                <a:spcPts val="2130"/>
              </a:spcBef>
            </a:pPr>
            <a:endParaRPr sz="1700" dirty="0">
              <a:latin typeface="Aptos Display" panose="020B0004020202020204" pitchFamily="34" charset="0"/>
              <a:cs typeface="Roboto Medium"/>
            </a:endParaRPr>
          </a:p>
          <a:p>
            <a:pPr marL="119380">
              <a:lnSpc>
                <a:spcPct val="100000"/>
              </a:lnSpc>
            </a:pPr>
            <a:r>
              <a:rPr sz="185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Birçok</a:t>
            </a:r>
            <a:r>
              <a:rPr sz="1850" b="1" spc="-7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5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faktör</a:t>
            </a:r>
            <a:r>
              <a:rPr sz="1850" b="1" spc="-7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5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göz</a:t>
            </a:r>
            <a:r>
              <a:rPr sz="1850" b="1" spc="-7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5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önünde</a:t>
            </a:r>
            <a:r>
              <a:rPr sz="1850" b="1" spc="-7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85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bulundurulmalıdır:</a:t>
            </a:r>
            <a:r>
              <a:rPr sz="1590" b="1" spc="-15" baseline="3200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1,3–11</a:t>
            </a:r>
            <a:endParaRPr sz="1590" baseline="3200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8030" y="3363006"/>
            <a:ext cx="2484821" cy="2512060"/>
          </a:xfrm>
          <a:prstGeom prst="rect">
            <a:avLst/>
          </a:prstGeom>
        </p:spPr>
        <p:txBody>
          <a:bodyPr vert="horz" wrap="square" lIns="0" tIns="88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54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Hastayla</a:t>
            </a:r>
            <a:r>
              <a:rPr sz="1545" b="1" spc="5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4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ilişkili</a:t>
            </a:r>
            <a:r>
              <a:rPr sz="1545" b="1" spc="5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4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faktörler</a:t>
            </a:r>
            <a:r>
              <a:rPr sz="1365" b="1" baseline="3100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1,3</a:t>
            </a:r>
            <a:r>
              <a:rPr sz="1365" baseline="31000" dirty="0">
                <a:solidFill>
                  <a:schemeClr val="bg1"/>
                </a:solidFill>
                <a:latin typeface="Aptos Display" panose="020B0004020202020204" pitchFamily="34" charset="0"/>
                <a:cs typeface="Arial Black" panose="020B0A04020102020204"/>
              </a:rPr>
              <a:t>-</a:t>
            </a:r>
            <a:r>
              <a:rPr sz="1365" b="1" spc="-75" baseline="3100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6</a:t>
            </a:r>
            <a:endParaRPr sz="1365" baseline="31000" dirty="0">
              <a:solidFill>
                <a:schemeClr val="bg1"/>
              </a:solidFill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2335"/>
              </a:spcBef>
              <a:buChar char="•"/>
              <a:tabLst>
                <a:tab pos="226060" algn="l"/>
              </a:tabLst>
            </a:pPr>
            <a:r>
              <a:rPr sz="1305" spc="-25" dirty="0">
                <a:latin typeface="Aptos Display" panose="020B0004020202020204" pitchFamily="34" charset="0"/>
                <a:cs typeface="Roboto"/>
              </a:rPr>
              <a:t>Yaş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5"/>
              </a:spcBef>
              <a:buChar char="•"/>
              <a:tabLst>
                <a:tab pos="226060" algn="l"/>
              </a:tabLst>
            </a:pPr>
            <a:r>
              <a:rPr sz="1305" spc="-10" dirty="0">
                <a:latin typeface="Aptos Display" panose="020B0004020202020204" pitchFamily="34" charset="0"/>
                <a:cs typeface="Roboto"/>
              </a:rPr>
              <a:t>Komorbiditieler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5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Organ</a:t>
            </a:r>
            <a:r>
              <a:rPr sz="1305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fonksiyonları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0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Performans</a:t>
            </a:r>
            <a:r>
              <a:rPr sz="1305" spc="10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durumu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5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30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merkezine</a:t>
            </a:r>
            <a:r>
              <a:rPr sz="1305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uzaklığı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5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305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tercihi</a:t>
            </a:r>
            <a:r>
              <a:rPr sz="1305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/</a:t>
            </a:r>
            <a:r>
              <a:rPr sz="1305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uygulama</a:t>
            </a:r>
            <a:r>
              <a:rPr sz="1305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20" dirty="0">
                <a:latin typeface="Aptos Display" panose="020B0004020202020204" pitchFamily="34" charset="0"/>
                <a:cs typeface="Roboto"/>
              </a:rPr>
              <a:t>yolu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0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Algılanan</a:t>
            </a:r>
            <a:r>
              <a:rPr sz="1305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yaşam</a:t>
            </a:r>
            <a:r>
              <a:rPr sz="1305" spc="7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kalitesi</a:t>
            </a:r>
            <a:endParaRPr sz="1305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47971" y="3331463"/>
            <a:ext cx="3073585" cy="1626235"/>
          </a:xfrm>
          <a:prstGeom prst="rect">
            <a:avLst/>
          </a:prstGeom>
        </p:spPr>
        <p:txBody>
          <a:bodyPr vert="horz" wrap="square" lIns="0" tIns="88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545" b="1" dirty="0">
                <a:solidFill>
                  <a:schemeClr val="bg1"/>
                </a:solidFill>
                <a:latin typeface="Aptos Display" panose="020B0004020202020204" pitchFamily="34" charset="0"/>
              </a:rPr>
              <a:t>Tedaviyle ilişkili faktörler</a:t>
            </a:r>
            <a:r>
              <a:rPr sz="1545" b="1" baseline="30000" dirty="0">
                <a:solidFill>
                  <a:schemeClr val="bg1"/>
                </a:solidFill>
                <a:latin typeface="Aptos Display" panose="020B0004020202020204" pitchFamily="34" charset="0"/>
              </a:rPr>
              <a:t>6–8,10,11</a:t>
            </a:r>
          </a:p>
          <a:p>
            <a:pPr marL="226060" indent="-187960">
              <a:lnSpc>
                <a:spcPct val="100000"/>
              </a:lnSpc>
              <a:spcBef>
                <a:spcPts val="2375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Önceki</a:t>
            </a:r>
            <a:r>
              <a:rPr sz="1305" spc="5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305" spc="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geçmişi,</a:t>
            </a:r>
            <a:r>
              <a:rPr sz="1305" spc="4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refrakterlik</a:t>
            </a:r>
            <a:r>
              <a:rPr sz="1305" spc="4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dahil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1050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Tedaviyle ilişkili</a:t>
            </a:r>
            <a:r>
              <a:rPr sz="1305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toksisiteler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1055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Klinik</a:t>
            </a:r>
            <a:r>
              <a:rPr sz="1305" spc="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denemelere</a:t>
            </a:r>
            <a:r>
              <a:rPr sz="1305" spc="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erişim</a:t>
            </a:r>
            <a:r>
              <a:rPr sz="1305" spc="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/</a:t>
            </a:r>
            <a:r>
              <a:rPr sz="1305" spc="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mevcudiyeti</a:t>
            </a:r>
            <a:endParaRPr sz="1305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69737" y="3328498"/>
            <a:ext cx="2948439" cy="1830070"/>
          </a:xfrm>
          <a:prstGeom prst="rect">
            <a:avLst/>
          </a:prstGeom>
        </p:spPr>
        <p:txBody>
          <a:bodyPr vert="horz" wrap="square" lIns="0" tIns="88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54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Hastalıkla</a:t>
            </a:r>
            <a:r>
              <a:rPr sz="1545" b="1" spc="-4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4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ilişkili</a:t>
            </a:r>
            <a:r>
              <a:rPr sz="1545" b="1" spc="-4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45" b="1" spc="-1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faktörler</a:t>
            </a:r>
            <a:r>
              <a:rPr sz="1365" b="1" spc="-15" baseline="3100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1,6,9</a:t>
            </a:r>
            <a:endParaRPr sz="1365" baseline="31000" dirty="0">
              <a:solidFill>
                <a:schemeClr val="bg1"/>
              </a:solidFill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2330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Sitogenetik</a:t>
            </a:r>
            <a:r>
              <a:rPr sz="1305" spc="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anormallikler</a:t>
            </a:r>
            <a:r>
              <a:rPr sz="1305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/</a:t>
            </a:r>
            <a:r>
              <a:rPr sz="1305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riskler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5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Ekstramedüller</a:t>
            </a:r>
            <a:r>
              <a:rPr sz="1305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hastalık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0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Hastalık evresi</a:t>
            </a:r>
            <a:r>
              <a:rPr sz="1305" spc="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(ör, R-</a:t>
            </a:r>
            <a:r>
              <a:rPr sz="1305" spc="-20" dirty="0">
                <a:latin typeface="Aptos Display" panose="020B0004020202020204" pitchFamily="34" charset="0"/>
                <a:cs typeface="Roboto"/>
              </a:rPr>
              <a:t>ISS)</a:t>
            </a:r>
            <a:endParaRPr sz="1305" dirty="0">
              <a:latin typeface="Aptos Display" panose="020B0004020202020204" pitchFamily="34" charset="0"/>
              <a:cs typeface="Roboto"/>
            </a:endParaRPr>
          </a:p>
          <a:p>
            <a:pPr marL="226060" indent="-187960">
              <a:lnSpc>
                <a:spcPct val="100000"/>
              </a:lnSpc>
              <a:spcBef>
                <a:spcPts val="725"/>
              </a:spcBef>
              <a:buChar char="•"/>
              <a:tabLst>
                <a:tab pos="226060" algn="l"/>
              </a:tabLst>
            </a:pPr>
            <a:r>
              <a:rPr sz="1305" dirty="0">
                <a:latin typeface="Aptos Display" panose="020B0004020202020204" pitchFamily="34" charset="0"/>
                <a:cs typeface="Roboto"/>
              </a:rPr>
              <a:t>Progresyon</a:t>
            </a:r>
            <a:r>
              <a:rPr sz="1305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oranı</a:t>
            </a:r>
            <a:r>
              <a:rPr sz="1305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/</a:t>
            </a:r>
            <a:r>
              <a:rPr sz="1305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dirty="0">
                <a:latin typeface="Aptos Display" panose="020B0004020202020204" pitchFamily="34" charset="0"/>
                <a:cs typeface="Roboto"/>
              </a:rPr>
              <a:t>relapsın</a:t>
            </a:r>
            <a:r>
              <a:rPr sz="1305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05" spc="-10" dirty="0">
                <a:latin typeface="Aptos Display" panose="020B0004020202020204" pitchFamily="34" charset="0"/>
                <a:cs typeface="Roboto"/>
              </a:rPr>
              <a:t>agresifliği</a:t>
            </a:r>
            <a:endParaRPr sz="1305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3295" y="6542585"/>
            <a:ext cx="6096504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90" dirty="0"/>
              <a:t/>
            </a:r>
            <a:br>
              <a:rPr lang="en-US" sz="1090" dirty="0"/>
            </a:br>
            <a:r>
              <a:rPr lang="en-US" sz="73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EM-TUR-ELR-0007 (Version 1.0)</a:t>
            </a:r>
            <a:endParaRPr lang="en-US" sz="73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latin typeface="+mn-lt"/>
              </a:rPr>
              <a:t>Bendamustin</a:t>
            </a:r>
            <a:r>
              <a:rPr lang="tr-TR" dirty="0">
                <a:latin typeface="+mn-lt"/>
              </a:rPr>
              <a:t/>
            </a:r>
            <a:br>
              <a:rPr lang="tr-TR" dirty="0">
                <a:latin typeface="+mn-lt"/>
              </a:rPr>
            </a:br>
            <a:endParaRPr lang="tr-TR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838200" y="1911439"/>
          <a:ext cx="10515600" cy="37724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Esas olarak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miyelom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için diğer tedavi seçeneklerinin çoğunu tüketmiş hastalarda kullanılır.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Çeşitli kombinasyonlarda kullanılır.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Kortikosteroid</a:t>
                      </a:r>
                      <a:endParaRPr kumimoji="0" lang="tr-TR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 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+ 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 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endParaRPr kumimoji="0" lang="tr-TR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 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endParaRPr kumimoji="0" lang="tr-TR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Etkinlik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Tek ajan 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31 hasta, 8 aylık 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yüzde 55 idi.</a:t>
                      </a:r>
                      <a:r>
                        <a:rPr kumimoji="0" lang="tr-TR" sz="1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 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prednizon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ile, 9,3 aylık 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PFS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%30 bildirmiştir.</a:t>
                      </a:r>
                      <a:r>
                        <a:rPr kumimoji="0" lang="tr-TR" sz="1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%61.</a:t>
                      </a:r>
                      <a:r>
                        <a:rPr kumimoji="0" lang="tr-TR" sz="1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 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ORR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%47-89'dur.</a:t>
                      </a:r>
                      <a:r>
                        <a:rPr kumimoji="0" lang="tr-TR" sz="1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Bendamustin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 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kumimoji="0" lang="tr-TR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deksametazon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 </a:t>
                      </a: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</a:t>
                      </a: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%61.</a:t>
                      </a:r>
                      <a:r>
                        <a:rPr kumimoji="0" lang="tr-TR" sz="1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617678" y="5600701"/>
            <a:ext cx="4618892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Knop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Haematologica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2005 Sep;90(9):1287-8.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Damaj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2012 Apr;53(4):632-4.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Ludwig H, et al. Blood. 2014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13;123(7):985-91.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Kumar SK, et al.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Hematol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 Dec;90(12):1106-10. 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sz="1100" dirty="0" smtClean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Sivaraj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et al. Blood </a:t>
            </a:r>
            <a:r>
              <a:rPr lang="tr-TR" sz="1100" dirty="0" err="1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tr-TR" sz="11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 2018 Jul 31;8(8):71.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latin typeface="+mn-lt"/>
              </a:rPr>
              <a:t>Penta </a:t>
            </a:r>
            <a:r>
              <a:rPr lang="tr-TR" sz="3200" dirty="0" err="1" smtClean="0">
                <a:latin typeface="+mn-lt"/>
              </a:rPr>
              <a:t>refrakter</a:t>
            </a:r>
            <a:r>
              <a:rPr lang="tr-TR" sz="3200" dirty="0" smtClean="0">
                <a:latin typeface="+mn-lt"/>
              </a:rPr>
              <a:t> ve Anti </a:t>
            </a:r>
            <a:r>
              <a:rPr lang="tr-TR" sz="3200" dirty="0">
                <a:latin typeface="+mn-lt"/>
              </a:rPr>
              <a:t>BCMA ve </a:t>
            </a:r>
            <a:r>
              <a:rPr lang="tr-TR" sz="3200" dirty="0" err="1">
                <a:latin typeface="+mn-lt"/>
              </a:rPr>
              <a:t>alkilleyici</a:t>
            </a:r>
            <a:r>
              <a:rPr lang="tr-TR" sz="3200" dirty="0">
                <a:latin typeface="+mn-lt"/>
              </a:rPr>
              <a:t> ajanlara </a:t>
            </a:r>
            <a:r>
              <a:rPr lang="tr-TR" sz="3200" dirty="0" err="1">
                <a:latin typeface="+mn-lt"/>
              </a:rPr>
              <a:t>refrakter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smtClean="0">
                <a:latin typeface="+mn-lt"/>
              </a:rPr>
              <a:t>olan hasta için tedavi seçenekleri</a:t>
            </a:r>
            <a:endParaRPr lang="tr-TR" sz="3200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38" t="6296" r="3444" b="3639"/>
          <a:stretch>
            <a:fillRect/>
          </a:stretch>
        </p:blipFill>
        <p:spPr>
          <a:xfrm>
            <a:off x="3358660" y="2365130"/>
            <a:ext cx="5152293" cy="289267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r-TR" sz="2900" dirty="0">
                <a:solidFill>
                  <a:srgbClr val="FF0000"/>
                </a:solidFill>
              </a:rPr>
              <a:t>Anti BCMA ve </a:t>
            </a:r>
            <a:r>
              <a:rPr lang="tr-TR" sz="2900" dirty="0" err="1">
                <a:solidFill>
                  <a:srgbClr val="FF0000"/>
                </a:solidFill>
              </a:rPr>
              <a:t>alkilleyici</a:t>
            </a:r>
            <a:r>
              <a:rPr lang="tr-TR" sz="2900" dirty="0">
                <a:solidFill>
                  <a:srgbClr val="FF0000"/>
                </a:solidFill>
              </a:rPr>
              <a:t> ajanlara </a:t>
            </a:r>
            <a:r>
              <a:rPr lang="tr-TR" sz="2900" dirty="0" err="1">
                <a:solidFill>
                  <a:srgbClr val="FF0000"/>
                </a:solidFill>
              </a:rPr>
              <a:t>refrakter</a:t>
            </a:r>
            <a:r>
              <a:rPr lang="tr-TR" sz="2900" dirty="0">
                <a:solidFill>
                  <a:srgbClr val="FF0000"/>
                </a:solidFill>
              </a:rPr>
              <a:t> </a:t>
            </a:r>
            <a:r>
              <a:rPr lang="tr-TR" sz="2900" dirty="0" smtClean="0">
                <a:solidFill>
                  <a:srgbClr val="FF0000"/>
                </a:solidFill>
              </a:rPr>
              <a:t>olan </a:t>
            </a:r>
            <a:r>
              <a:rPr lang="tr-TR" sz="2900" dirty="0">
                <a:solidFill>
                  <a:srgbClr val="FF0000"/>
                </a:solidFill>
              </a:rPr>
              <a:t>hasta </a:t>
            </a:r>
            <a:r>
              <a:rPr lang="tr-TR" sz="3600" b="1" dirty="0" smtClean="0">
                <a:latin typeface="+mn-lt"/>
              </a:rPr>
              <a:t>Talquetamab</a:t>
            </a:r>
            <a:r>
              <a:rPr lang="tr-TR" sz="3600" b="1" dirty="0">
                <a:latin typeface="+mn-lt"/>
              </a:rPr>
              <a:t> </a:t>
            </a:r>
            <a:r>
              <a:rPr lang="tr-TR" dirty="0"/>
              <a:t> 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</p:nvPr>
        </p:nvGraphicFramePr>
        <p:xfrm>
          <a:off x="424962" y="1922341"/>
          <a:ext cx="11342076" cy="40924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342076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 protein–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coupled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receptor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5,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 (GPRC5D) is an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orphan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receptor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expressed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malignant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plasma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CD3 ve GPRC5D'ye karşı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bispesifik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bir antikor olan Talquetamab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T hücrelerini GPRC5D eksprese eden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miyelom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hücrelerinin öldürülmesine aracılık edecek şekilde yönlendirir.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Talquetamab, ABD’de, (bir anti-CD38, bir Pİ ve bir İM) ajan dahil olmak üzere daha önce en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 dört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tedavi almış hastalar için onaylanmıştır.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Bir araştırmadaki yüksek yanıt oranlarına dayanarak: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talketamab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alkilleyici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ve anti-BCMA tedavilerine de dirençli olan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penta-refrakter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 için tercih edilen seçeneklerden biridir 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Monument TAL-1 çalışması: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Chari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A, et al.  Talquetamab, a T-Cell-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Redirecting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GPRC5D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Bispecific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Antibody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for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Multiple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Myeloma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 N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Engl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J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 2022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Dec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15;387(24):2232-2244.</a:t>
                      </a:r>
                      <a:endParaRPr kumimoji="0" lang="tr-T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Çok merkezli Faz 1 çalışma, 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az üç seri tedavi almış (anti-CD38, Pİ, İM) olan R/R MM 100 hastada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talquetamab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değerlendirdi.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ORR %73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idi ve 14 aylık takip sonrasında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ortalama yanıt süresi 9,5 </a:t>
                      </a: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ay oldu.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125415" y="6414106"/>
            <a:ext cx="10577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000" dirty="0"/>
              <a:t>Talquetamab deri altı enjeksiyon olarak uygulanır. Başlangıçtaki kademeli </a:t>
            </a:r>
            <a:r>
              <a:rPr lang="tr-TR" sz="1000" dirty="0" err="1"/>
              <a:t>dozlamanın</a:t>
            </a:r>
            <a:r>
              <a:rPr lang="tr-TR" sz="1000" dirty="0"/>
              <a:t> ardından </a:t>
            </a:r>
            <a:r>
              <a:rPr lang="tr-TR" sz="1000" dirty="0" err="1"/>
              <a:t>talketamab</a:t>
            </a:r>
            <a:r>
              <a:rPr lang="tr-TR" sz="1000" dirty="0"/>
              <a:t>, haftada bir kez 0,4 mg/kg veya iki haftada bir 0,8 mg/kg dozunda uygulanabilir</a:t>
            </a:r>
            <a:r>
              <a:rPr lang="tr-TR" sz="1600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ym typeface="+mn-ea"/>
              </a:rPr>
              <a:t>Cereblon</a:t>
            </a:r>
            <a:r>
              <a:rPr lang="tr-TR" dirty="0">
                <a:sym typeface="+mn-ea"/>
              </a:rPr>
              <a:t> E3 </a:t>
            </a:r>
            <a:r>
              <a:rPr lang="tr-TR" dirty="0" err="1">
                <a:sym typeface="+mn-ea"/>
              </a:rPr>
              <a:t>Ligaz</a:t>
            </a:r>
            <a:r>
              <a:rPr lang="tr-TR" dirty="0">
                <a:sym typeface="+mn-ea"/>
              </a:rPr>
              <a:t> </a:t>
            </a:r>
            <a:r>
              <a:rPr lang="tr-TR" dirty="0" err="1">
                <a:sym typeface="+mn-ea"/>
              </a:rPr>
              <a:t>Modulatörleri</a:t>
            </a:r>
            <a:r>
              <a:rPr lang="tr-TR" dirty="0">
                <a:sym typeface="+mn-ea"/>
              </a:rPr>
              <a:t> (</a:t>
            </a:r>
            <a:r>
              <a:rPr lang="tr-TR" dirty="0" err="1">
                <a:sym typeface="+mn-ea"/>
              </a:rPr>
              <a:t>CelMods</a:t>
            </a:r>
            <a:r>
              <a:rPr lang="tr-TR" dirty="0">
                <a:sym typeface="+mn-ea"/>
              </a:rPr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/>
              <a:t>Celmods lar(iberdomit)</a:t>
            </a:r>
            <a:r>
              <a:rPr lang="en-US" altLang="en-US"/>
              <a:t> immünomodülatör ila</a:t>
            </a:r>
            <a:r>
              <a:rPr lang="" altLang="en-US"/>
              <a:t>ç</a:t>
            </a:r>
            <a:r>
              <a:rPr lang="en-US" altLang="en-US"/>
              <a:t>lar lenalidomid veya pomalidomidden 20 kat daha yüksek sereblon ba</a:t>
            </a:r>
            <a:r>
              <a:rPr lang="" altLang="en-US"/>
              <a:t>ğ</a:t>
            </a:r>
            <a:r>
              <a:rPr lang="en-US" altLang="en-US"/>
              <a:t>lanma afinitesine sahip yeni ve gü</a:t>
            </a:r>
            <a:r>
              <a:rPr lang="" altLang="en-US"/>
              <a:t>ç</a:t>
            </a:r>
            <a:r>
              <a:rPr lang="en-US" altLang="en-US"/>
              <a:t>lü bir sereblon E3 ligaz modülatörüdür ve bu da transkripsiyon faktörleri Ikaros ve Aiolos dahil olmak üzere hedef proteinlerin daha etkili bir </a:t>
            </a:r>
            <a:r>
              <a:rPr lang="" altLang="en-US"/>
              <a:t>ş</a:t>
            </a:r>
            <a:r>
              <a:rPr lang="en-US" altLang="en-US"/>
              <a:t>ekilde par</a:t>
            </a:r>
            <a:r>
              <a:rPr lang="" altLang="en-US"/>
              <a:t>ç</a:t>
            </a:r>
            <a:r>
              <a:rPr lang="en-US" altLang="en-US"/>
              <a:t>alanmas</a:t>
            </a:r>
            <a:r>
              <a:rPr lang="" altLang="en-US"/>
              <a:t>ı</a:t>
            </a:r>
            <a:r>
              <a:rPr lang="en-US" altLang="en-US"/>
              <a:t>yla sonu</a:t>
            </a:r>
            <a:r>
              <a:rPr lang="" altLang="en-US"/>
              <a:t>ç</a:t>
            </a:r>
            <a:r>
              <a:rPr lang="en-US" altLang="en-US"/>
              <a:t>lan</a:t>
            </a:r>
            <a:r>
              <a:rPr lang="" altLang="en-US"/>
              <a:t>ı</a:t>
            </a:r>
            <a:r>
              <a:rPr lang="en-US" altLang="en-US"/>
              <a:t>r. </a:t>
            </a:r>
          </a:p>
          <a:p>
            <a:r>
              <a:rPr lang="en-US" altLang="en-US"/>
              <a:t> Aiolos ve Ikaros proteinlerinin kayb</a:t>
            </a:r>
            <a:r>
              <a:rPr lang="" altLang="en-US"/>
              <a:t>ı</a:t>
            </a:r>
            <a:r>
              <a:rPr lang="en-US" altLang="en-US"/>
              <a:t>n</a:t>
            </a:r>
            <a:r>
              <a:rPr lang="" altLang="en-US"/>
              <a:t>ı</a:t>
            </a:r>
            <a:r>
              <a:rPr lang="en-US" altLang="en-US"/>
              <a:t>n, multipl miyelom hücrelerinde ve B hücresi kökenli di</a:t>
            </a:r>
            <a:r>
              <a:rPr lang="" altLang="en-US"/>
              <a:t>ğ</a:t>
            </a:r>
            <a:r>
              <a:rPr lang="en-US" altLang="en-US"/>
              <a:t>er kötü huylu hücrelerde </a:t>
            </a:r>
            <a:r>
              <a:rPr lang="" altLang="en-US"/>
              <a:t>ç</a:t>
            </a:r>
            <a:r>
              <a:rPr lang="en-US" altLang="en-US"/>
              <a:t>o</a:t>
            </a:r>
            <a:r>
              <a:rPr lang="" altLang="en-US"/>
              <a:t>ğ</a:t>
            </a:r>
            <a:r>
              <a:rPr lang="en-US" altLang="en-US"/>
              <a:t>almay</a:t>
            </a:r>
            <a:r>
              <a:rPr lang="" altLang="en-US"/>
              <a:t>ı</a:t>
            </a:r>
            <a:r>
              <a:rPr lang="en-US" altLang="en-US"/>
              <a:t> engelledi</a:t>
            </a:r>
            <a:r>
              <a:rPr lang="" altLang="en-US"/>
              <a:t>ğ</a:t>
            </a:r>
            <a:r>
              <a:rPr lang="en-US" altLang="en-US"/>
              <a:t>i ve apoptozu indükledi</a:t>
            </a:r>
            <a:r>
              <a:rPr lang="" altLang="en-US"/>
              <a:t>ğ</a:t>
            </a:r>
            <a:r>
              <a:rPr lang="en-US" altLang="en-US"/>
              <a:t>i gösterilmi</a:t>
            </a:r>
            <a:r>
              <a:rPr lang="" altLang="en-US"/>
              <a:t>ş</a:t>
            </a:r>
            <a:r>
              <a:rPr lang="en-US" altLang="en-US"/>
              <a:t>tir.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Aiolos ve Ikaros'un ayrıca bağışıklık hücresi aktivitesini düzenlemede önemli rolleri vardır; Bu proteinlerin </a:t>
            </a:r>
            <a:r>
              <a:rPr lang="tr-TR" altLang="en-US">
                <a:sym typeface="+mn-ea"/>
              </a:rPr>
              <a:t>down regulasyonu</a:t>
            </a:r>
            <a:r>
              <a:rPr lang="en-US" altLang="en-US">
                <a:sym typeface="+mn-ea"/>
              </a:rPr>
              <a:t>, B hücresi tükenmesi, T hücresi aktivitesinin eş-uyarılması, interlökin-2 ve interferon-γ üretiminin artırılması ve doğal öldürücü (NK) hücre çoğalmasının artması dahil olmak üzere immünomodülatör etkilere neden olur. </a:t>
            </a:r>
          </a:p>
          <a:p>
            <a:r>
              <a:rPr lang="en-US" altLang="en-US">
                <a:sym typeface="+mn-ea"/>
              </a:rPr>
              <a:t>Sonuç olarak, iberdomid miyelom hücrelerinde tümör öldürücü ve antiproliferatif etkilere sahiptir ve T hücreleri ile NK hücrelerinin anti-miyelom bağışıklık aktivitesini uyarır.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CelMods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42" y="2000250"/>
            <a:ext cx="8722258" cy="365379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846320" y="5986261"/>
            <a:ext cx="6096000" cy="50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Hartley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-Brown MA, et al .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Mezigdomide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—A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Novel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Cereblon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E3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Ligase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Modulator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Investigation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Relapsed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Refractory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Multiple </a:t>
            </a:r>
            <a:r>
              <a:rPr lang="tr-T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Myeloma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tr-TR" sz="12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Cancers</a:t>
            </a:r>
            <a:r>
              <a:rPr lang="tr-T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2024; 16(6):1166.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690688"/>
            <a:ext cx="7772400" cy="419778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76" y="713257"/>
            <a:ext cx="10511446" cy="55710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9" y="643467"/>
            <a:ext cx="10561261" cy="55710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Venetoklaks</a:t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t(11;14</a:t>
            </a:r>
            <a:r>
              <a:rPr lang="tr-TR" sz="3200" b="1" dirty="0">
                <a:latin typeface="+mn-lt"/>
              </a:rPr>
              <a:t>) </a:t>
            </a:r>
            <a:r>
              <a:rPr lang="tr-TR" sz="3200" b="1" dirty="0" smtClean="0">
                <a:latin typeface="+mn-lt"/>
              </a:rPr>
              <a:t>pozitif MM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773722" y="1957509"/>
          <a:ext cx="10887808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7808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Venetoklaks </a:t>
                      </a:r>
                      <a:r>
                        <a:rPr lang="tr-TR" dirty="0" err="1" smtClean="0"/>
                        <a:t>MM'de</a:t>
                      </a:r>
                      <a:r>
                        <a:rPr lang="tr-TR" dirty="0" smtClean="0"/>
                        <a:t> t(11;14) ile önemli aktivite göstermiştir.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Tek başına veya kombinasyon halinde t(11;14) hastalarında son tedavi seçeneği olarak değerlendirilebilir.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Venetoklaks tek ajan olarak uygulanabilir, ancak çoğunlukla bir </a:t>
                      </a:r>
                      <a:r>
                        <a:rPr lang="tr-TR" b="1" dirty="0" err="1" smtClean="0"/>
                        <a:t>proteazom</a:t>
                      </a:r>
                      <a:r>
                        <a:rPr lang="tr-TR" b="1" dirty="0" smtClean="0"/>
                        <a:t> inhibitörü </a:t>
                      </a:r>
                      <a:r>
                        <a:rPr lang="tr-TR" dirty="0" smtClean="0"/>
                        <a:t>ve </a:t>
                      </a:r>
                      <a:r>
                        <a:rPr lang="tr-TR" b="1" dirty="0" smtClean="0"/>
                        <a:t>deksametazon</a:t>
                      </a:r>
                      <a:r>
                        <a:rPr lang="tr-TR" dirty="0" smtClean="0"/>
                        <a:t> ile verilir.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Venetoclax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placebo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combination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bortezomib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dexamethasone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smtClean="0"/>
                        <a:t>in </a:t>
                      </a:r>
                      <a:r>
                        <a:rPr lang="tr-TR" b="1" dirty="0" err="1" smtClean="0"/>
                        <a:t>patients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with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relapsed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or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refractory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multiple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myeloma</a:t>
                      </a:r>
                      <a:r>
                        <a:rPr lang="tr-TR" b="1" dirty="0" smtClean="0"/>
                        <a:t> (BELLINI): a </a:t>
                      </a:r>
                      <a:r>
                        <a:rPr lang="tr-TR" b="1" dirty="0" err="1" smtClean="0"/>
                        <a:t>randomised</a:t>
                      </a:r>
                      <a:r>
                        <a:rPr lang="tr-TR" b="1" dirty="0" smtClean="0"/>
                        <a:t>, </a:t>
                      </a:r>
                      <a:r>
                        <a:rPr lang="tr-TR" b="1" dirty="0" err="1" smtClean="0"/>
                        <a:t>double-blind</a:t>
                      </a:r>
                      <a:r>
                        <a:rPr lang="tr-TR" b="1" dirty="0" smtClean="0"/>
                        <a:t>, </a:t>
                      </a:r>
                      <a:r>
                        <a:rPr lang="tr-TR" b="1" dirty="0" err="1" smtClean="0"/>
                        <a:t>multicentre</a:t>
                      </a:r>
                      <a:r>
                        <a:rPr lang="tr-TR" b="1" dirty="0" smtClean="0"/>
                        <a:t>, </a:t>
                      </a:r>
                      <a:r>
                        <a:rPr lang="tr-TR" b="1" dirty="0" err="1" smtClean="0"/>
                        <a:t>phase</a:t>
                      </a:r>
                      <a:r>
                        <a:rPr lang="tr-TR" b="1" dirty="0" smtClean="0"/>
                        <a:t> 3 </a:t>
                      </a:r>
                      <a:r>
                        <a:rPr lang="tr-TR" b="1" dirty="0" err="1" smtClean="0"/>
                        <a:t>trial</a:t>
                      </a:r>
                      <a:r>
                        <a:rPr lang="tr-TR" b="1" dirty="0" smtClean="0"/>
                        <a:t>. </a:t>
                      </a:r>
                      <a:r>
                        <a:rPr lang="tr-TR" b="1" dirty="0" err="1" smtClean="0"/>
                        <a:t>AU</a:t>
                      </a:r>
                      <a:r>
                        <a:rPr lang="tr-TR" b="1" dirty="0" err="1" smtClean="0">
                          <a:effectLst/>
                        </a:rPr>
                        <a:t>Kumar</a:t>
                      </a:r>
                      <a:r>
                        <a:rPr lang="tr-TR" b="1" dirty="0" smtClean="0">
                          <a:effectLst/>
                        </a:rPr>
                        <a:t> SK, et al. </a:t>
                      </a:r>
                      <a:r>
                        <a:rPr lang="tr-TR" b="1" dirty="0" err="1" smtClean="0">
                          <a:effectLst/>
                        </a:rPr>
                        <a:t>Lancet</a:t>
                      </a:r>
                      <a:r>
                        <a:rPr lang="tr-TR" b="1" dirty="0" smtClean="0">
                          <a:effectLst/>
                        </a:rPr>
                        <a:t> </a:t>
                      </a:r>
                      <a:r>
                        <a:rPr lang="tr-TR" b="1" dirty="0" err="1" smtClean="0">
                          <a:effectLst/>
                        </a:rPr>
                        <a:t>Oncol</a:t>
                      </a:r>
                      <a:r>
                        <a:rPr lang="tr-TR" b="1" dirty="0" smtClean="0">
                          <a:effectLst/>
                        </a:rPr>
                        <a:t>. 2020;21(12):1630. </a:t>
                      </a:r>
                      <a:r>
                        <a:rPr lang="tr-TR" b="1" dirty="0" err="1" smtClean="0">
                          <a:effectLst/>
                        </a:rPr>
                        <a:t>Epub</a:t>
                      </a:r>
                      <a:r>
                        <a:rPr lang="tr-TR" b="1" dirty="0" smtClean="0">
                          <a:effectLst/>
                        </a:rPr>
                        <a:t> 2020 </a:t>
                      </a:r>
                      <a:r>
                        <a:rPr lang="tr-TR" b="1" dirty="0" err="1" smtClean="0">
                          <a:effectLst/>
                        </a:rPr>
                        <a:t>Oct</a:t>
                      </a:r>
                      <a:r>
                        <a:rPr lang="tr-TR" b="1" dirty="0" smtClean="0">
                          <a:effectLst/>
                        </a:rPr>
                        <a:t> 29.</a:t>
                      </a:r>
                      <a:r>
                        <a:rPr lang="tr-TR" b="1" dirty="0" smtClean="0"/>
                        <a:t> 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/>
                        <a:t>Plasebo kontrollü, R/R  </a:t>
                      </a:r>
                      <a:r>
                        <a:rPr lang="tr-TR" sz="1600" dirty="0" err="1" smtClean="0"/>
                        <a:t>miyelomda</a:t>
                      </a:r>
                      <a:r>
                        <a:rPr lang="tr-TR" sz="1600" dirty="0" smtClean="0"/>
                        <a:t>  </a:t>
                      </a:r>
                      <a:r>
                        <a:rPr lang="tr-TR" sz="1600" dirty="0" err="1" smtClean="0"/>
                        <a:t>bortezomib</a:t>
                      </a:r>
                      <a:r>
                        <a:rPr lang="tr-TR" sz="1600" dirty="0" smtClean="0"/>
                        <a:t> + </a:t>
                      </a:r>
                      <a:r>
                        <a:rPr lang="tr-TR" sz="1600" dirty="0" err="1" smtClean="0"/>
                        <a:t>deksametazona</a:t>
                      </a:r>
                      <a:r>
                        <a:rPr lang="tr-TR" sz="1600" dirty="0" smtClean="0"/>
                        <a:t> venetoklaks eklenmesini değerlendirdi. Venetoklaks yanıtları derinleştirirken ve PFS iyileşirken </a:t>
                      </a:r>
                      <a:r>
                        <a:rPr lang="tr-TR" sz="1600" b="1" dirty="0" smtClean="0"/>
                        <a:t>8 ölümcül enfeksiyon ile </a:t>
                      </a:r>
                      <a:r>
                        <a:rPr lang="tr-TR" sz="1600" dirty="0" smtClean="0"/>
                        <a:t>artan ölüm riski nedeniyle çalışma erken durduruldu. OS; (HR: 2,03).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/>
                        <a:t>Alt grup analizleri, t(11;14): (PFS HR 0,11, ve OS HR 0,34).</a:t>
                      </a:r>
                      <a:endParaRPr lang="tr-T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b="1" dirty="0" err="1" smtClean="0"/>
                        <a:t>Phase</a:t>
                      </a:r>
                      <a:r>
                        <a:rPr lang="tr-TR" b="1" dirty="0" smtClean="0"/>
                        <a:t> 2 </a:t>
                      </a:r>
                      <a:r>
                        <a:rPr lang="tr-TR" b="1" dirty="0" err="1" smtClean="0"/>
                        <a:t>study</a:t>
                      </a:r>
                      <a:r>
                        <a:rPr lang="tr-TR" b="1" dirty="0" smtClean="0"/>
                        <a:t> of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venetoclax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plus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carfilzomib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dexamethasone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 smtClean="0"/>
                        <a:t>in </a:t>
                      </a:r>
                      <a:r>
                        <a:rPr lang="tr-TR" b="1" dirty="0" err="1" smtClean="0"/>
                        <a:t>patients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with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relapsed</a:t>
                      </a:r>
                      <a:r>
                        <a:rPr lang="tr-TR" b="1" dirty="0" smtClean="0"/>
                        <a:t>/</a:t>
                      </a:r>
                      <a:r>
                        <a:rPr lang="tr-TR" b="1" dirty="0" err="1" smtClean="0"/>
                        <a:t>refractory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multiple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myeloma</a:t>
                      </a:r>
                      <a:r>
                        <a:rPr lang="tr-TR" b="1" dirty="0" smtClean="0"/>
                        <a:t>. </a:t>
                      </a:r>
                      <a:r>
                        <a:rPr lang="tr-TR" b="1" dirty="0" err="1" smtClean="0"/>
                        <a:t>AU</a:t>
                      </a:r>
                      <a:r>
                        <a:rPr lang="tr-TR" b="1" dirty="0" err="1" smtClean="0">
                          <a:effectLst/>
                        </a:rPr>
                        <a:t>Costa</a:t>
                      </a:r>
                      <a:r>
                        <a:rPr lang="tr-TR" b="1" dirty="0" smtClean="0">
                          <a:effectLst/>
                        </a:rPr>
                        <a:t> LJ, et </a:t>
                      </a:r>
                      <a:r>
                        <a:rPr lang="tr-TR" b="1" dirty="0" err="1" smtClean="0">
                          <a:effectLst/>
                        </a:rPr>
                        <a:t>all</a:t>
                      </a:r>
                      <a:r>
                        <a:rPr lang="tr-TR" b="1" dirty="0" smtClean="0">
                          <a:effectLst/>
                        </a:rPr>
                        <a:t>. Blood </a:t>
                      </a:r>
                      <a:r>
                        <a:rPr lang="tr-TR" b="1" dirty="0" err="1" smtClean="0">
                          <a:effectLst/>
                        </a:rPr>
                        <a:t>Adv</a:t>
                      </a:r>
                      <a:r>
                        <a:rPr lang="tr-TR" b="1" dirty="0" smtClean="0">
                          <a:effectLst/>
                        </a:rPr>
                        <a:t>. 2021;5(19):3748.</a:t>
                      </a:r>
                      <a:r>
                        <a:rPr lang="tr-TR" b="1" dirty="0" smtClean="0"/>
                        <a:t>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1600" dirty="0" smtClean="0"/>
                        <a:t>RR 49 hastada </a:t>
                      </a:r>
                      <a:r>
                        <a:rPr lang="tr-TR" sz="1600" dirty="0" err="1" smtClean="0"/>
                        <a:t>Ven</a:t>
                      </a:r>
                      <a:r>
                        <a:rPr lang="tr-TR" sz="1600" baseline="0" dirty="0" smtClean="0"/>
                        <a:t> +Kar+ </a:t>
                      </a:r>
                      <a:r>
                        <a:rPr lang="tr-TR" sz="1600" baseline="0" dirty="0" err="1" smtClean="0"/>
                        <a:t>Dex</a:t>
                      </a:r>
                      <a:r>
                        <a:rPr lang="tr-TR" sz="1600" dirty="0" smtClean="0"/>
                        <a:t> değerlendirdi.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1600" dirty="0" smtClean="0"/>
                        <a:t>ORR %80 ve (CR) %41 oldu.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1600" dirty="0" smtClean="0"/>
                        <a:t>t(11;14) olan 13 hastada: 11 hastada ≥VGPR), 7'sinde CR elde edildi. 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86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4410" y="1386633"/>
            <a:ext cx="10627782" cy="652145"/>
          </a:xfrm>
          <a:prstGeom prst="rect">
            <a:avLst/>
          </a:prstGeom>
        </p:spPr>
        <p:txBody>
          <a:bodyPr vert="horz" wrap="square" lIns="0" tIns="385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50"/>
              </a:spcBef>
            </a:pPr>
            <a:r>
              <a:rPr sz="2090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Anti-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CD38</a:t>
            </a:r>
            <a:r>
              <a:rPr sz="2090" b="1" spc="-4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mAb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tedavisini</a:t>
            </a:r>
            <a:r>
              <a:rPr sz="2090" b="1" spc="-3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takiben,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sonraki</a:t>
            </a:r>
            <a:r>
              <a:rPr sz="2090" b="1" spc="-3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tedavi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basamakları,</a:t>
            </a:r>
            <a:r>
              <a:rPr sz="2090" b="1" spc="-3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birinci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tedavi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basamağına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kıyasla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daha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düşük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klinik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sonuçlarla</a:t>
            </a:r>
            <a:r>
              <a:rPr sz="2090" b="1" spc="-3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2090" b="1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ilişkilendirilmiştir.¹</a:t>
            </a:r>
            <a:endParaRPr sz="209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994" y="5305461"/>
            <a:ext cx="10813312" cy="1669415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38100" marR="30480">
              <a:lnSpc>
                <a:spcPct val="104000"/>
              </a:lnSpc>
              <a:spcBef>
                <a:spcPts val="15"/>
              </a:spcBef>
            </a:pPr>
            <a:r>
              <a:rPr sz="1485" dirty="0">
                <a:latin typeface="Aptos Display" panose="020B0004020202020204" pitchFamily="34" charset="0"/>
                <a:cs typeface="Roboto"/>
              </a:rPr>
              <a:t>Retrospektif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MAMMOTH</a:t>
            </a:r>
            <a:r>
              <a:rPr sz="148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çalışmasında,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anti-CD38</a:t>
            </a:r>
            <a:r>
              <a:rPr sz="148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 err="1">
                <a:latin typeface="Aptos Display" panose="020B0004020202020204" pitchFamily="34" charset="0"/>
                <a:cs typeface="Roboto"/>
              </a:rPr>
              <a:t>mAb’l</a:t>
            </a:r>
            <a:r>
              <a:rPr lang="en-US" sz="1485" dirty="0" err="1">
                <a:latin typeface="Aptos Display" panose="020B0004020202020204" pitchFamily="34" charset="0"/>
                <a:cs typeface="Roboto"/>
              </a:rPr>
              <a:t>arına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karşı</a:t>
            </a:r>
            <a:r>
              <a:rPr sz="148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148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olan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275</a:t>
            </a:r>
            <a:r>
              <a:rPr sz="148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MM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hastası</a:t>
            </a:r>
            <a:r>
              <a:rPr sz="148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analiz</a:t>
            </a:r>
            <a:r>
              <a:rPr sz="1485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edilmiştir. </a:t>
            </a:r>
            <a:r>
              <a:rPr lang="tr-TR" sz="1485" spc="-10" dirty="0">
                <a:latin typeface="Aptos Display" panose="020B0004020202020204" pitchFamily="34" charset="0"/>
                <a:cs typeface="Roboto"/>
              </a:rPr>
              <a:t/>
            </a:r>
            <a:br>
              <a:rPr lang="tr-TR" sz="1485" spc="-10" dirty="0">
                <a:latin typeface="Aptos Display" panose="020B0004020202020204" pitchFamily="34" charset="0"/>
                <a:cs typeface="Roboto"/>
              </a:rPr>
            </a:br>
            <a:r>
              <a:rPr sz="1485" dirty="0" err="1">
                <a:latin typeface="Aptos Display" panose="020B0004020202020204" pitchFamily="34" charset="0"/>
                <a:cs typeface="Roboto"/>
              </a:rPr>
              <a:t>Hastalar</a:t>
            </a:r>
            <a:r>
              <a:rPr sz="1485" spc="-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üçlü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olmayan,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üçlü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refrakter-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dörtlü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refrakter,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ve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beşli</a:t>
            </a:r>
            <a:r>
              <a:rPr sz="1485" spc="-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olmak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üzere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3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dirty="0">
                <a:latin typeface="Aptos Display" panose="020B0004020202020204" pitchFamily="34" charset="0"/>
                <a:cs typeface="Roboto"/>
              </a:rPr>
              <a:t>gruba</a:t>
            </a:r>
            <a:r>
              <a:rPr sz="1485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85" spc="-10" dirty="0">
                <a:latin typeface="Aptos Display" panose="020B0004020202020204" pitchFamily="34" charset="0"/>
                <a:cs typeface="Roboto"/>
              </a:rPr>
              <a:t>ayrılmışlardır.</a:t>
            </a:r>
            <a:r>
              <a:rPr sz="1320" spc="-15" baseline="31000" dirty="0">
                <a:latin typeface="Aptos Display" panose="020B0004020202020204" pitchFamily="34" charset="0"/>
                <a:cs typeface="Roboto"/>
              </a:rPr>
              <a:t>1</a:t>
            </a:r>
            <a:endParaRPr sz="1320" baseline="31000" dirty="0">
              <a:latin typeface="Aptos Display" panose="020B0004020202020204" pitchFamily="34" charset="0"/>
              <a:cs typeface="Roboto"/>
            </a:endParaRPr>
          </a:p>
          <a:p>
            <a:pPr marL="38100">
              <a:lnSpc>
                <a:spcPct val="100000"/>
              </a:lnSpc>
              <a:spcBef>
                <a:spcPts val="2135"/>
              </a:spcBef>
            </a:pPr>
            <a:r>
              <a:rPr sz="790" dirty="0">
                <a:latin typeface="Aptos Display" panose="020B0004020202020204" pitchFamily="34" charset="0"/>
                <a:cs typeface="Roboto"/>
              </a:rPr>
              <a:t>Graﬁk</a:t>
            </a:r>
            <a:r>
              <a:rPr sz="790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referans</a:t>
            </a:r>
            <a:r>
              <a:rPr sz="790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1’den</a:t>
            </a:r>
            <a:r>
              <a:rPr sz="790" spc="-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uyarlanmıştır.</a:t>
            </a:r>
            <a:endParaRPr sz="790" dirty="0">
              <a:latin typeface="Aptos Display" panose="020B0004020202020204" pitchFamily="34" charset="0"/>
              <a:cs typeface="Roboto"/>
            </a:endParaRPr>
          </a:p>
          <a:p>
            <a:pPr marL="38100" marR="1751965">
              <a:lnSpc>
                <a:spcPct val="111000"/>
              </a:lnSpc>
            </a:pPr>
            <a:r>
              <a:rPr sz="680" baseline="33000" dirty="0">
                <a:latin typeface="Aptos Display" panose="020B0004020202020204" pitchFamily="34" charset="0"/>
                <a:cs typeface="Roboto"/>
              </a:rPr>
              <a:t>a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Üçlü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olmayan;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anti-CD38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mAb'ine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olan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ve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hem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PI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hem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de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IMiD'e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olmayan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olarak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tanımlanır.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680" baseline="33000" dirty="0">
                <a:latin typeface="Aptos Display" panose="020B0004020202020204" pitchFamily="34" charset="0"/>
                <a:cs typeface="Roboto"/>
              </a:rPr>
              <a:t>b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Üçlü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refrakter-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dörtlü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refrakter;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anti-CD38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+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PI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+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veya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IMiD'e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20" dirty="0">
                <a:latin typeface="Aptos Display" panose="020B0004020202020204" pitchFamily="34" charset="0"/>
                <a:cs typeface="Roboto"/>
              </a:rPr>
              <a:t>veya</a:t>
            </a:r>
            <a:r>
              <a:rPr sz="790" spc="50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anti-CD38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+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veya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PI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+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IMiD'ye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790" spc="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olarak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tanımlanır.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680" baseline="33000" dirty="0">
                <a:latin typeface="Aptos Display" panose="020B0004020202020204" pitchFamily="34" charset="0"/>
                <a:cs typeface="Roboto"/>
              </a:rPr>
              <a:t>c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Beşli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refrakter;</a:t>
            </a:r>
            <a:r>
              <a:rPr sz="790" spc="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anti-CD38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mAb'ine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+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PI'ye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+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IMiD'ye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refrakter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olarak</a:t>
            </a:r>
            <a:r>
              <a:rPr sz="790" spc="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tanımlanır.</a:t>
            </a:r>
            <a:endParaRPr sz="790" dirty="0">
              <a:latin typeface="Aptos Display" panose="020B0004020202020204" pitchFamily="34" charset="0"/>
              <a:cs typeface="Roboto"/>
            </a:endParaRPr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CD: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Farklılaşma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kümesi;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CR:</a:t>
            </a:r>
            <a:r>
              <a:rPr sz="790" b="1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Tam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IMiD: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İmmünmodülatör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ilaç;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mAb: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Monoklonal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antikor;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MM: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Multipl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miyelom;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ORR: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Objektif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oranı;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PD: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Progresif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hastalık;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PFS: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Progresyonsuz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 err="1">
                <a:latin typeface="Aptos Display" panose="020B0004020202020204" pitchFamily="34" charset="0"/>
                <a:cs typeface="Roboto"/>
              </a:rPr>
              <a:t>sağkalım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;</a:t>
            </a:r>
            <a:r>
              <a:rPr lang="tr-TR" sz="790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PI: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Proteazom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inhibitörü;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PR: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Kısmi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sCR: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Sıkı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tam</a:t>
            </a:r>
            <a:r>
              <a:rPr sz="790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tr-TR" sz="790" spc="25" dirty="0">
                <a:latin typeface="Aptos Display" panose="020B0004020202020204" pitchFamily="34" charset="0"/>
                <a:cs typeface="Roboto"/>
              </a:rPr>
              <a:t/>
            </a:r>
            <a:br>
              <a:rPr lang="tr-TR" sz="790" spc="25" dirty="0">
                <a:latin typeface="Aptos Display" panose="020B0004020202020204" pitchFamily="34" charset="0"/>
                <a:cs typeface="Roboto"/>
              </a:rPr>
            </a:br>
            <a:r>
              <a:rPr sz="790" b="1" dirty="0">
                <a:latin typeface="Aptos Display" panose="020B0004020202020204" pitchFamily="34" charset="0"/>
                <a:cs typeface="Roboto"/>
              </a:rPr>
              <a:t>SD: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Stabil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hastalık;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VGPR: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Çok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iyi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kısmi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yanıt.</a:t>
            </a:r>
            <a:endParaRPr sz="790" dirty="0">
              <a:latin typeface="Aptos Display" panose="020B0004020202020204" pitchFamily="34" charset="0"/>
              <a:cs typeface="Roboto"/>
            </a:endParaRPr>
          </a:p>
          <a:p>
            <a:pPr marL="38100">
              <a:spcBef>
                <a:spcPts val="170"/>
              </a:spcBef>
            </a:pPr>
            <a:r>
              <a:rPr sz="790" b="1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Referans:</a:t>
            </a:r>
            <a:r>
              <a:rPr sz="790" b="1" spc="3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1.</a:t>
            </a:r>
            <a:r>
              <a:rPr sz="790" b="1" spc="3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Gandhi</a:t>
            </a:r>
            <a:r>
              <a:rPr sz="790" spc="4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UH,</a:t>
            </a:r>
            <a:r>
              <a:rPr sz="790" spc="3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et</a:t>
            </a:r>
            <a:r>
              <a:rPr sz="790" spc="4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5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Leukemia.</a:t>
            </a:r>
            <a:r>
              <a:rPr sz="790" spc="4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2019;33:2266-</a:t>
            </a:r>
            <a:r>
              <a:rPr sz="790" spc="-1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2275</a:t>
            </a:r>
            <a:r>
              <a:rPr lang="tr-TR" sz="790" spc="-10" dirty="0">
                <a:solidFill>
                  <a:schemeClr val="tx1"/>
                </a:solidFill>
                <a:latin typeface="Aptos Display" panose="020B0004020202020204" pitchFamily="34" charset="0"/>
                <a:cs typeface="Roboto"/>
              </a:rPr>
              <a:t> (</a:t>
            </a:r>
            <a:r>
              <a:rPr lang="en-US" sz="790" dirty="0">
                <a:solidFill>
                  <a:schemeClr val="tx1"/>
                </a:solidFill>
                <a:latin typeface="Aptos Display" panose="020B0004020202020204" pitchFamily="34" charset="0"/>
              </a:rPr>
              <a:t>Supplemental table 2).</a:t>
            </a:r>
            <a:endParaRPr sz="79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6708" y="152594"/>
            <a:ext cx="9020523" cy="1203965"/>
          </a:xfrm>
          <a:prstGeom prst="rect">
            <a:avLst/>
          </a:prstGeom>
        </p:spPr>
        <p:txBody>
          <a:bodyPr vert="horz" wrap="square" lIns="0" tIns="22333" rIns="0" bIns="0" rtlCol="0">
            <a:spAutoFit/>
          </a:bodyPr>
          <a:lstStyle/>
          <a:p>
            <a:pPr marL="25400" marR="17780">
              <a:lnSpc>
                <a:spcPts val="4860"/>
              </a:lnSpc>
              <a:spcBef>
                <a:spcPts val="290"/>
              </a:spcBef>
            </a:pPr>
            <a:r>
              <a:rPr sz="2800" b="1" spc="100" dirty="0">
                <a:latin typeface="Aptos Display" panose="020B0004020202020204" pitchFamily="34" charset="0"/>
              </a:rPr>
              <a:t>Yanıt oranı ve yanıt derinliği, genellikle her tedavi basamağı ile birlikte azalır.</a:t>
            </a:r>
            <a:r>
              <a:rPr sz="2800" b="1" spc="100" baseline="31000" dirty="0">
                <a:latin typeface="Aptos Display" panose="020B0004020202020204" pitchFamily="34" charset="0"/>
              </a:rPr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24963" y="2146149"/>
            <a:ext cx="8734805" cy="2998498"/>
            <a:chOff x="1029905" y="3539159"/>
            <a:chExt cx="14404340" cy="49447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905" y="3539159"/>
              <a:ext cx="14404168" cy="49446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46845" y="5895409"/>
              <a:ext cx="11821160" cy="1672589"/>
            </a:xfrm>
            <a:custGeom>
              <a:avLst/>
              <a:gdLst/>
              <a:ahLst/>
              <a:cxnLst/>
              <a:rect l="l" t="t" r="r" b="b"/>
              <a:pathLst>
                <a:path w="11821160" h="1672590">
                  <a:moveTo>
                    <a:pt x="1906562" y="181991"/>
                  </a:moveTo>
                  <a:lnTo>
                    <a:pt x="0" y="181991"/>
                  </a:lnTo>
                  <a:lnTo>
                    <a:pt x="0" y="1672577"/>
                  </a:lnTo>
                  <a:lnTo>
                    <a:pt x="1906562" y="1672577"/>
                  </a:lnTo>
                  <a:lnTo>
                    <a:pt x="1906562" y="181991"/>
                  </a:lnTo>
                  <a:close/>
                </a:path>
                <a:path w="11821160" h="1672590">
                  <a:moveTo>
                    <a:pt x="4385081" y="563295"/>
                  </a:moveTo>
                  <a:lnTo>
                    <a:pt x="2478519" y="563295"/>
                  </a:lnTo>
                  <a:lnTo>
                    <a:pt x="2478519" y="1672564"/>
                  </a:lnTo>
                  <a:lnTo>
                    <a:pt x="4385081" y="1672564"/>
                  </a:lnTo>
                  <a:lnTo>
                    <a:pt x="4385081" y="563295"/>
                  </a:lnTo>
                  <a:close/>
                </a:path>
                <a:path w="11821160" h="1672590">
                  <a:moveTo>
                    <a:pt x="6863601" y="0"/>
                  </a:moveTo>
                  <a:lnTo>
                    <a:pt x="4957038" y="0"/>
                  </a:lnTo>
                  <a:lnTo>
                    <a:pt x="4957038" y="1672564"/>
                  </a:lnTo>
                  <a:lnTo>
                    <a:pt x="6863601" y="1672564"/>
                  </a:lnTo>
                  <a:lnTo>
                    <a:pt x="6863601" y="0"/>
                  </a:lnTo>
                  <a:close/>
                </a:path>
                <a:path w="11821160" h="1672590">
                  <a:moveTo>
                    <a:pt x="9342120" y="433298"/>
                  </a:moveTo>
                  <a:lnTo>
                    <a:pt x="7435570" y="433298"/>
                  </a:lnTo>
                  <a:lnTo>
                    <a:pt x="7435570" y="1672564"/>
                  </a:lnTo>
                  <a:lnTo>
                    <a:pt x="9342120" y="1672564"/>
                  </a:lnTo>
                  <a:lnTo>
                    <a:pt x="9342120" y="433298"/>
                  </a:lnTo>
                  <a:close/>
                </a:path>
                <a:path w="11821160" h="1672590">
                  <a:moveTo>
                    <a:pt x="11820639" y="1403908"/>
                  </a:moveTo>
                  <a:lnTo>
                    <a:pt x="9914090" y="1403908"/>
                  </a:lnTo>
                  <a:lnTo>
                    <a:pt x="9914090" y="1672564"/>
                  </a:lnTo>
                  <a:lnTo>
                    <a:pt x="11820639" y="1672564"/>
                  </a:lnTo>
                  <a:lnTo>
                    <a:pt x="11820639" y="1403908"/>
                  </a:lnTo>
                  <a:close/>
                </a:path>
              </a:pathLst>
            </a:custGeom>
            <a:solidFill>
              <a:srgbClr val="D3770C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646845" y="5436101"/>
              <a:ext cx="11821160" cy="1863725"/>
            </a:xfrm>
            <a:custGeom>
              <a:avLst/>
              <a:gdLst/>
              <a:ahLst/>
              <a:cxnLst/>
              <a:rect l="l" t="t" r="r" b="b"/>
              <a:pathLst>
                <a:path w="11821160" h="1863725">
                  <a:moveTo>
                    <a:pt x="1906562" y="0"/>
                  </a:moveTo>
                  <a:lnTo>
                    <a:pt x="0" y="0"/>
                  </a:lnTo>
                  <a:lnTo>
                    <a:pt x="0" y="641299"/>
                  </a:lnTo>
                  <a:lnTo>
                    <a:pt x="1906562" y="641299"/>
                  </a:lnTo>
                  <a:lnTo>
                    <a:pt x="1906562" y="0"/>
                  </a:lnTo>
                  <a:close/>
                </a:path>
                <a:path w="11821160" h="1863725">
                  <a:moveTo>
                    <a:pt x="4385081" y="615302"/>
                  </a:moveTo>
                  <a:lnTo>
                    <a:pt x="2478519" y="615302"/>
                  </a:lnTo>
                  <a:lnTo>
                    <a:pt x="2478519" y="1022604"/>
                  </a:lnTo>
                  <a:lnTo>
                    <a:pt x="4385081" y="1022604"/>
                  </a:lnTo>
                  <a:lnTo>
                    <a:pt x="4385081" y="615302"/>
                  </a:lnTo>
                  <a:close/>
                </a:path>
                <a:path w="11821160" h="1863725">
                  <a:moveTo>
                    <a:pt x="6863601" y="381304"/>
                  </a:moveTo>
                  <a:lnTo>
                    <a:pt x="4957038" y="381304"/>
                  </a:lnTo>
                  <a:lnTo>
                    <a:pt x="4957038" y="459308"/>
                  </a:lnTo>
                  <a:lnTo>
                    <a:pt x="6863601" y="459308"/>
                  </a:lnTo>
                  <a:lnTo>
                    <a:pt x="6863601" y="381304"/>
                  </a:lnTo>
                  <a:close/>
                </a:path>
                <a:path w="11821160" h="1863725">
                  <a:moveTo>
                    <a:pt x="11820639" y="788631"/>
                  </a:moveTo>
                  <a:lnTo>
                    <a:pt x="9914090" y="788631"/>
                  </a:lnTo>
                  <a:lnTo>
                    <a:pt x="9914090" y="1863229"/>
                  </a:lnTo>
                  <a:lnTo>
                    <a:pt x="11820639" y="1863229"/>
                  </a:lnTo>
                  <a:lnTo>
                    <a:pt x="11820639" y="788631"/>
                  </a:lnTo>
                  <a:close/>
                </a:path>
              </a:pathLst>
            </a:custGeom>
            <a:solidFill>
              <a:srgbClr val="8994AB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646845" y="5288781"/>
              <a:ext cx="9342120" cy="1040130"/>
            </a:xfrm>
            <a:custGeom>
              <a:avLst/>
              <a:gdLst/>
              <a:ahLst/>
              <a:cxnLst/>
              <a:rect l="l" t="t" r="r" b="b"/>
              <a:pathLst>
                <a:path w="9342120" h="1040129">
                  <a:moveTo>
                    <a:pt x="1906562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906562" y="147320"/>
                  </a:lnTo>
                  <a:lnTo>
                    <a:pt x="1906562" y="0"/>
                  </a:lnTo>
                  <a:close/>
                </a:path>
                <a:path w="9342120" h="1040129">
                  <a:moveTo>
                    <a:pt x="4385081" y="710628"/>
                  </a:moveTo>
                  <a:lnTo>
                    <a:pt x="2478519" y="710628"/>
                  </a:lnTo>
                  <a:lnTo>
                    <a:pt x="2478519" y="762622"/>
                  </a:lnTo>
                  <a:lnTo>
                    <a:pt x="4385081" y="762622"/>
                  </a:lnTo>
                  <a:lnTo>
                    <a:pt x="4385081" y="710628"/>
                  </a:lnTo>
                  <a:close/>
                </a:path>
                <a:path w="9342120" h="1040129">
                  <a:moveTo>
                    <a:pt x="6863601" y="450646"/>
                  </a:moveTo>
                  <a:lnTo>
                    <a:pt x="4957038" y="450646"/>
                  </a:lnTo>
                  <a:lnTo>
                    <a:pt x="4957038" y="528637"/>
                  </a:lnTo>
                  <a:lnTo>
                    <a:pt x="6863601" y="528637"/>
                  </a:lnTo>
                  <a:lnTo>
                    <a:pt x="6863601" y="450646"/>
                  </a:lnTo>
                  <a:close/>
                </a:path>
                <a:path w="9342120" h="1040129">
                  <a:moveTo>
                    <a:pt x="9342120" y="892606"/>
                  </a:moveTo>
                  <a:lnTo>
                    <a:pt x="7435570" y="892606"/>
                  </a:lnTo>
                  <a:lnTo>
                    <a:pt x="7435570" y="1039926"/>
                  </a:lnTo>
                  <a:lnTo>
                    <a:pt x="9342120" y="1039926"/>
                  </a:lnTo>
                  <a:lnTo>
                    <a:pt x="9342120" y="892606"/>
                  </a:lnTo>
                  <a:close/>
                </a:path>
              </a:pathLst>
            </a:custGeom>
            <a:solidFill>
              <a:srgbClr val="122856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60866" y="3936847"/>
              <a:ext cx="0" cy="3631565"/>
            </a:xfrm>
            <a:custGeom>
              <a:avLst/>
              <a:gdLst/>
              <a:ahLst/>
              <a:cxnLst/>
              <a:rect l="l" t="t" r="r" b="b"/>
              <a:pathLst>
                <a:path h="3631565">
                  <a:moveTo>
                    <a:pt x="0" y="3631125"/>
                  </a:moveTo>
                  <a:lnTo>
                    <a:pt x="0" y="0"/>
                  </a:lnTo>
                </a:path>
              </a:pathLst>
            </a:custGeom>
            <a:ln w="12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300203" y="3936848"/>
              <a:ext cx="60960" cy="3631565"/>
            </a:xfrm>
            <a:custGeom>
              <a:avLst/>
              <a:gdLst/>
              <a:ahLst/>
              <a:cxnLst/>
              <a:rect l="l" t="t" r="r" b="b"/>
              <a:pathLst>
                <a:path w="60960" h="3631565">
                  <a:moveTo>
                    <a:pt x="0" y="3631125"/>
                  </a:moveTo>
                  <a:lnTo>
                    <a:pt x="60668" y="3631125"/>
                  </a:lnTo>
                </a:path>
                <a:path w="60960" h="3631565">
                  <a:moveTo>
                    <a:pt x="0" y="1811232"/>
                  </a:moveTo>
                  <a:lnTo>
                    <a:pt x="60668" y="1811232"/>
                  </a:lnTo>
                </a:path>
                <a:path w="60960" h="3631565">
                  <a:moveTo>
                    <a:pt x="0" y="0"/>
                  </a:moveTo>
                  <a:lnTo>
                    <a:pt x="60668" y="0"/>
                  </a:lnTo>
                </a:path>
              </a:pathLst>
            </a:custGeom>
            <a:ln w="12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360866" y="7567972"/>
              <a:ext cx="12392660" cy="60960"/>
            </a:xfrm>
            <a:custGeom>
              <a:avLst/>
              <a:gdLst/>
              <a:ahLst/>
              <a:cxnLst/>
              <a:rect l="l" t="t" r="r" b="b"/>
              <a:pathLst>
                <a:path w="12392660" h="60959">
                  <a:moveTo>
                    <a:pt x="0" y="0"/>
                  </a:moveTo>
                  <a:lnTo>
                    <a:pt x="12392606" y="0"/>
                  </a:lnTo>
                </a:path>
                <a:path w="12392660" h="60959">
                  <a:moveTo>
                    <a:pt x="0" y="0"/>
                  </a:moveTo>
                  <a:lnTo>
                    <a:pt x="0" y="60668"/>
                  </a:lnTo>
                </a:path>
                <a:path w="12392660" h="60959">
                  <a:moveTo>
                    <a:pt x="2478521" y="0"/>
                  </a:moveTo>
                  <a:lnTo>
                    <a:pt x="2478521" y="60668"/>
                  </a:lnTo>
                </a:path>
                <a:path w="12392660" h="60959">
                  <a:moveTo>
                    <a:pt x="4957042" y="0"/>
                  </a:moveTo>
                  <a:lnTo>
                    <a:pt x="4957042" y="60668"/>
                  </a:lnTo>
                </a:path>
                <a:path w="12392660" h="60959">
                  <a:moveTo>
                    <a:pt x="7435564" y="0"/>
                  </a:moveTo>
                  <a:lnTo>
                    <a:pt x="7435564" y="60668"/>
                  </a:lnTo>
                </a:path>
                <a:path w="12392660" h="60959">
                  <a:moveTo>
                    <a:pt x="9914085" y="0"/>
                  </a:moveTo>
                  <a:lnTo>
                    <a:pt x="9914085" y="60668"/>
                  </a:lnTo>
                </a:path>
                <a:path w="12392660" h="60959">
                  <a:moveTo>
                    <a:pt x="12392606" y="0"/>
                  </a:moveTo>
                  <a:lnTo>
                    <a:pt x="12392606" y="60668"/>
                  </a:lnTo>
                </a:path>
              </a:pathLst>
            </a:custGeom>
            <a:ln w="12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63375" y="4492188"/>
            <a:ext cx="86254" cy="158750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70" spc="-50" dirty="0">
                <a:latin typeface="Aptos Display" panose="020B0004020202020204" pitchFamily="34" charset="0"/>
                <a:cs typeface="Roboto"/>
              </a:rPr>
              <a:t>0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3376" y="3393902"/>
            <a:ext cx="157106" cy="158750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70" spc="-25" dirty="0">
                <a:latin typeface="Aptos Display" panose="020B0004020202020204" pitchFamily="34" charset="0"/>
                <a:cs typeface="Roboto"/>
              </a:rPr>
              <a:t>25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3376" y="2290319"/>
            <a:ext cx="157106" cy="158750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70" spc="-25" dirty="0">
                <a:latin typeface="Aptos Display" panose="020B0004020202020204" pitchFamily="34" charset="0"/>
                <a:cs typeface="Roboto"/>
              </a:rPr>
              <a:t>50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0379" y="2992635"/>
            <a:ext cx="148590" cy="991156"/>
          </a:xfrm>
          <a:prstGeom prst="rect">
            <a:avLst/>
          </a:prstGeom>
        </p:spPr>
        <p:txBody>
          <a:bodyPr vert="vert270" wrap="square" lIns="0" tIns="1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70" b="1" dirty="0">
                <a:latin typeface="Aptos Display" panose="020B0004020202020204" pitchFamily="34" charset="0"/>
                <a:cs typeface="Roboto"/>
              </a:rPr>
              <a:t>Yanıt</a:t>
            </a:r>
            <a:r>
              <a:rPr sz="970" b="1" spc="95" dirty="0">
                <a:latin typeface="Aptos Display" panose="020B0004020202020204" pitchFamily="34" charset="0"/>
                <a:cs typeface="Roboto"/>
              </a:rPr>
              <a:t> </a:t>
            </a:r>
            <a:r>
              <a:rPr sz="970" b="1" dirty="0">
                <a:latin typeface="Aptos Display" panose="020B0004020202020204" pitchFamily="34" charset="0"/>
                <a:cs typeface="Roboto"/>
              </a:rPr>
              <a:t>oranları</a:t>
            </a:r>
            <a:r>
              <a:rPr sz="970" b="1" spc="10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70" b="1" spc="-25" dirty="0">
                <a:latin typeface="Aptos Display" panose="020B0004020202020204" pitchFamily="34" charset="0"/>
                <a:cs typeface="Roboto"/>
              </a:rPr>
              <a:t>(%)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2878" y="2465208"/>
            <a:ext cx="1040830" cy="2590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3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%31,3 </a:t>
            </a:r>
            <a:r>
              <a:rPr sz="1635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ORR</a:t>
            </a:r>
            <a:endParaRPr sz="16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62027" y="2927143"/>
            <a:ext cx="1040830" cy="2590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3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%21,5 </a:t>
            </a:r>
            <a:r>
              <a:rPr sz="1635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ORR</a:t>
            </a:r>
            <a:endParaRPr sz="16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3671" y="2524799"/>
            <a:ext cx="1040830" cy="2590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3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%25,3 </a:t>
            </a:r>
            <a:r>
              <a:rPr sz="1635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ORR</a:t>
            </a:r>
            <a:endParaRPr sz="16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7412" y="3003402"/>
            <a:ext cx="1032358" cy="2590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3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%19,1</a:t>
            </a:r>
            <a:r>
              <a:rPr sz="1635" b="1" spc="-114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635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ORR</a:t>
            </a:r>
            <a:endParaRPr sz="16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45934" y="3235307"/>
            <a:ext cx="1040830" cy="2590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35" b="1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%18,5 </a:t>
            </a:r>
            <a:r>
              <a:rPr sz="1635" b="1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ORR</a:t>
            </a:r>
            <a:endParaRPr sz="16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59635" y="2957679"/>
            <a:ext cx="863700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%2,0 </a:t>
            </a:r>
            <a:r>
              <a:rPr sz="1150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CR/sCR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21958" y="3414857"/>
            <a:ext cx="863700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%0,7 </a:t>
            </a:r>
            <a:r>
              <a:rPr sz="1150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CR/sCR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0654" y="3025954"/>
            <a:ext cx="863700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%1,1 </a:t>
            </a:r>
            <a:r>
              <a:rPr sz="1150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CR/sCR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49629" y="3378071"/>
            <a:ext cx="731623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%8,8 </a:t>
            </a:r>
            <a:r>
              <a:rPr sz="1150" spc="-2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VGPR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75077" y="3688104"/>
            <a:ext cx="731623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%5,7 </a:t>
            </a:r>
            <a:r>
              <a:rPr sz="1150" spc="-2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VGPR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24526" y="4040221"/>
            <a:ext cx="620339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%20,5 </a:t>
            </a:r>
            <a:r>
              <a:rPr sz="1150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52622" y="4150579"/>
            <a:ext cx="620339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%15,2 </a:t>
            </a:r>
            <a:r>
              <a:rPr sz="1150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46729" y="3929863"/>
            <a:ext cx="620339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%23,0 </a:t>
            </a:r>
            <a:r>
              <a:rPr sz="1150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30829" y="4061263"/>
            <a:ext cx="620339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%17,0 </a:t>
            </a:r>
            <a:r>
              <a:rPr sz="1150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9777" y="3220479"/>
            <a:ext cx="731623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%1,1 </a:t>
            </a:r>
            <a:r>
              <a:rPr sz="1150" spc="-2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VGPR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38614" y="4629267"/>
            <a:ext cx="639592" cy="370205"/>
          </a:xfrm>
          <a:prstGeom prst="rect">
            <a:avLst/>
          </a:prstGeom>
        </p:spPr>
        <p:txBody>
          <a:bodyPr vert="horz" wrap="square" lIns="0" tIns="3195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970" b="1" spc="-10" dirty="0">
                <a:latin typeface="Aptos Display" panose="020B0004020202020204" pitchFamily="34" charset="0"/>
                <a:cs typeface="Roboto"/>
              </a:rPr>
              <a:t>1.basamak</a:t>
            </a:r>
            <a:endParaRPr sz="970">
              <a:latin typeface="Aptos Display" panose="020B0004020202020204" pitchFamily="34" charset="0"/>
              <a:cs typeface="Roboto"/>
            </a:endParaRPr>
          </a:p>
          <a:p>
            <a:pPr marL="51435" algn="ctr">
              <a:lnSpc>
                <a:spcPct val="100000"/>
              </a:lnSpc>
              <a:spcBef>
                <a:spcPts val="320"/>
              </a:spcBef>
            </a:pPr>
            <a:r>
              <a:rPr sz="970" spc="-10" dirty="0">
                <a:latin typeface="Aptos Display" panose="020B0004020202020204" pitchFamily="34" charset="0"/>
                <a:cs typeface="Roboto"/>
              </a:rPr>
              <a:t>(n=249)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26496" y="4629267"/>
            <a:ext cx="671168" cy="370205"/>
          </a:xfrm>
          <a:prstGeom prst="rect">
            <a:avLst/>
          </a:prstGeom>
        </p:spPr>
        <p:txBody>
          <a:bodyPr vert="horz" wrap="square" lIns="0" tIns="3195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970" b="1" dirty="0">
                <a:latin typeface="Aptos Display" panose="020B0004020202020204" pitchFamily="34" charset="0"/>
                <a:cs typeface="Roboto"/>
              </a:rPr>
              <a:t>2.</a:t>
            </a:r>
            <a:r>
              <a:rPr sz="97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70" b="1" spc="-10" dirty="0">
                <a:latin typeface="Aptos Display" panose="020B0004020202020204" pitchFamily="34" charset="0"/>
                <a:cs typeface="Roboto"/>
              </a:rPr>
              <a:t>basamak</a:t>
            </a:r>
            <a:endParaRPr sz="97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970" spc="-10" dirty="0">
                <a:latin typeface="Aptos Display" panose="020B0004020202020204" pitchFamily="34" charset="0"/>
                <a:cs typeface="Roboto"/>
              </a:rPr>
              <a:t>(n=158)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24467" y="4629267"/>
            <a:ext cx="671168" cy="370205"/>
          </a:xfrm>
          <a:prstGeom prst="rect">
            <a:avLst/>
          </a:prstGeom>
        </p:spPr>
        <p:txBody>
          <a:bodyPr vert="horz" wrap="square" lIns="0" tIns="3195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970" b="1" dirty="0">
                <a:latin typeface="Aptos Display" panose="020B0004020202020204" pitchFamily="34" charset="0"/>
                <a:cs typeface="Roboto"/>
              </a:rPr>
              <a:t>3.</a:t>
            </a:r>
            <a:r>
              <a:rPr sz="97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70" b="1" spc="-10" dirty="0">
                <a:latin typeface="Aptos Display" panose="020B0004020202020204" pitchFamily="34" charset="0"/>
                <a:cs typeface="Roboto"/>
              </a:rPr>
              <a:t>basamak</a:t>
            </a:r>
            <a:endParaRPr sz="97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970" spc="-10" dirty="0">
                <a:latin typeface="Aptos Display" panose="020B0004020202020204" pitchFamily="34" charset="0"/>
                <a:cs typeface="Roboto"/>
              </a:rPr>
              <a:t>(n=87)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49556" y="4629267"/>
            <a:ext cx="671168" cy="370205"/>
          </a:xfrm>
          <a:prstGeom prst="rect">
            <a:avLst/>
          </a:prstGeom>
        </p:spPr>
        <p:txBody>
          <a:bodyPr vert="horz" wrap="square" lIns="0" tIns="3195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970" b="1" dirty="0">
                <a:latin typeface="Aptos Display" panose="020B0004020202020204" pitchFamily="34" charset="0"/>
                <a:cs typeface="Roboto"/>
              </a:rPr>
              <a:t>4.</a:t>
            </a:r>
            <a:r>
              <a:rPr sz="97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70" b="1" spc="-10" dirty="0">
                <a:latin typeface="Aptos Display" panose="020B0004020202020204" pitchFamily="34" charset="0"/>
                <a:cs typeface="Roboto"/>
              </a:rPr>
              <a:t>basamak</a:t>
            </a:r>
            <a:endParaRPr sz="97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970" spc="-10" dirty="0">
                <a:latin typeface="Aptos Display" panose="020B0004020202020204" pitchFamily="34" charset="0"/>
                <a:cs typeface="Roboto"/>
              </a:rPr>
              <a:t>(n=47)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62284" y="4629267"/>
            <a:ext cx="671168" cy="370205"/>
          </a:xfrm>
          <a:prstGeom prst="rect">
            <a:avLst/>
          </a:prstGeom>
        </p:spPr>
        <p:txBody>
          <a:bodyPr vert="horz" wrap="square" lIns="0" tIns="3195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970" b="1" dirty="0">
                <a:latin typeface="Aptos Display" panose="020B0004020202020204" pitchFamily="34" charset="0"/>
                <a:cs typeface="Roboto"/>
              </a:rPr>
              <a:t>5.</a:t>
            </a:r>
            <a:r>
              <a:rPr sz="97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70" b="1" spc="-10" dirty="0">
                <a:latin typeface="Aptos Display" panose="020B0004020202020204" pitchFamily="34" charset="0"/>
                <a:cs typeface="Roboto"/>
              </a:rPr>
              <a:t>basamak</a:t>
            </a:r>
            <a:endParaRPr sz="970">
              <a:latin typeface="Aptos Display" panose="020B0004020202020204" pitchFamily="34" charset="0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970" spc="-10" dirty="0">
                <a:latin typeface="Aptos Display" panose="020B0004020202020204" pitchFamily="34" charset="0"/>
                <a:cs typeface="Roboto"/>
              </a:rPr>
              <a:t>(n=27)</a:t>
            </a:r>
            <a:endParaRPr sz="970">
              <a:latin typeface="Aptos Display" panose="020B0004020202020204" pitchFamily="34" charset="0"/>
              <a:cs typeface="Robo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42263" y="3059793"/>
            <a:ext cx="4314649" cy="572590"/>
            <a:chOff x="2707508" y="5045826"/>
            <a:chExt cx="7115175" cy="944244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7508" y="5045826"/>
              <a:ext cx="131388" cy="2423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647226" y="5148521"/>
              <a:ext cx="161925" cy="595630"/>
            </a:xfrm>
            <a:custGeom>
              <a:avLst/>
              <a:gdLst/>
              <a:ahLst/>
              <a:cxnLst/>
              <a:rect l="l" t="t" r="r" b="b"/>
              <a:pathLst>
                <a:path w="161925" h="595629">
                  <a:moveTo>
                    <a:pt x="34669" y="491126"/>
                  </a:moveTo>
                  <a:lnTo>
                    <a:pt x="0" y="491126"/>
                  </a:lnTo>
                  <a:lnTo>
                    <a:pt x="51998" y="595112"/>
                  </a:lnTo>
                  <a:lnTo>
                    <a:pt x="95331" y="508455"/>
                  </a:lnTo>
                  <a:lnTo>
                    <a:pt x="34669" y="508455"/>
                  </a:lnTo>
                  <a:lnTo>
                    <a:pt x="34669" y="491126"/>
                  </a:lnTo>
                  <a:close/>
                </a:path>
                <a:path w="161925" h="595629">
                  <a:moveTo>
                    <a:pt x="144320" y="0"/>
                  </a:moveTo>
                  <a:lnTo>
                    <a:pt x="34669" y="0"/>
                  </a:lnTo>
                  <a:lnTo>
                    <a:pt x="34669" y="508455"/>
                  </a:lnTo>
                  <a:lnTo>
                    <a:pt x="69327" y="508455"/>
                  </a:lnTo>
                  <a:lnTo>
                    <a:pt x="69327" y="34658"/>
                  </a:lnTo>
                  <a:lnTo>
                    <a:pt x="51998" y="34658"/>
                  </a:lnTo>
                  <a:lnTo>
                    <a:pt x="69327" y="17329"/>
                  </a:lnTo>
                  <a:lnTo>
                    <a:pt x="126980" y="17329"/>
                  </a:lnTo>
                  <a:lnTo>
                    <a:pt x="126980" y="1591"/>
                  </a:lnTo>
                  <a:lnTo>
                    <a:pt x="142727" y="1591"/>
                  </a:lnTo>
                  <a:lnTo>
                    <a:pt x="144320" y="0"/>
                  </a:lnTo>
                  <a:close/>
                </a:path>
                <a:path w="161925" h="595629">
                  <a:moveTo>
                    <a:pt x="103996" y="491126"/>
                  </a:moveTo>
                  <a:lnTo>
                    <a:pt x="69327" y="491126"/>
                  </a:lnTo>
                  <a:lnTo>
                    <a:pt x="69327" y="508455"/>
                  </a:lnTo>
                  <a:lnTo>
                    <a:pt x="95331" y="508455"/>
                  </a:lnTo>
                  <a:lnTo>
                    <a:pt x="103996" y="491126"/>
                  </a:lnTo>
                  <a:close/>
                </a:path>
                <a:path w="161925" h="595629">
                  <a:moveTo>
                    <a:pt x="69327" y="17329"/>
                  </a:moveTo>
                  <a:lnTo>
                    <a:pt x="51998" y="34658"/>
                  </a:lnTo>
                  <a:lnTo>
                    <a:pt x="69327" y="34658"/>
                  </a:lnTo>
                  <a:lnTo>
                    <a:pt x="69327" y="17329"/>
                  </a:lnTo>
                  <a:close/>
                </a:path>
                <a:path w="161925" h="595629">
                  <a:moveTo>
                    <a:pt x="161649" y="1591"/>
                  </a:moveTo>
                  <a:lnTo>
                    <a:pt x="142727" y="1591"/>
                  </a:lnTo>
                  <a:lnTo>
                    <a:pt x="126980" y="17329"/>
                  </a:lnTo>
                  <a:lnTo>
                    <a:pt x="69327" y="17329"/>
                  </a:lnTo>
                  <a:lnTo>
                    <a:pt x="69327" y="34658"/>
                  </a:lnTo>
                  <a:lnTo>
                    <a:pt x="161649" y="34658"/>
                  </a:lnTo>
                  <a:lnTo>
                    <a:pt x="161649" y="1591"/>
                  </a:lnTo>
                  <a:close/>
                </a:path>
                <a:path w="161925" h="595629">
                  <a:moveTo>
                    <a:pt x="142727" y="1591"/>
                  </a:moveTo>
                  <a:lnTo>
                    <a:pt x="126980" y="1591"/>
                  </a:lnTo>
                  <a:lnTo>
                    <a:pt x="126980" y="17329"/>
                  </a:lnTo>
                  <a:lnTo>
                    <a:pt x="142727" y="1591"/>
                  </a:lnTo>
                  <a:close/>
                </a:path>
              </a:pathLst>
            </a:custGeom>
            <a:solidFill>
              <a:srgbClr val="122856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5367" y="5791410"/>
              <a:ext cx="160822" cy="19826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250465" y="5462095"/>
              <a:ext cx="572135" cy="433705"/>
            </a:xfrm>
            <a:custGeom>
              <a:avLst/>
              <a:gdLst/>
              <a:ahLst/>
              <a:cxnLst/>
              <a:rect l="l" t="t" r="r" b="b"/>
              <a:pathLst>
                <a:path w="572134" h="433704">
                  <a:moveTo>
                    <a:pt x="381307" y="329319"/>
                  </a:moveTo>
                  <a:lnTo>
                    <a:pt x="277321" y="381307"/>
                  </a:lnTo>
                  <a:lnTo>
                    <a:pt x="381307" y="433306"/>
                  </a:lnTo>
                  <a:lnTo>
                    <a:pt x="381307" y="398647"/>
                  </a:lnTo>
                  <a:lnTo>
                    <a:pt x="363978" y="398647"/>
                  </a:lnTo>
                  <a:lnTo>
                    <a:pt x="363978" y="363978"/>
                  </a:lnTo>
                  <a:lnTo>
                    <a:pt x="381307" y="363978"/>
                  </a:lnTo>
                  <a:lnTo>
                    <a:pt x="381307" y="329319"/>
                  </a:lnTo>
                  <a:close/>
                </a:path>
                <a:path w="572134" h="433704">
                  <a:moveTo>
                    <a:pt x="381307" y="363978"/>
                  </a:moveTo>
                  <a:lnTo>
                    <a:pt x="363978" y="363978"/>
                  </a:lnTo>
                  <a:lnTo>
                    <a:pt x="363978" y="398647"/>
                  </a:lnTo>
                  <a:lnTo>
                    <a:pt x="381307" y="398647"/>
                  </a:lnTo>
                  <a:lnTo>
                    <a:pt x="381307" y="363978"/>
                  </a:lnTo>
                  <a:close/>
                </a:path>
                <a:path w="572134" h="433704">
                  <a:moveTo>
                    <a:pt x="537303" y="363978"/>
                  </a:moveTo>
                  <a:lnTo>
                    <a:pt x="381307" y="363978"/>
                  </a:lnTo>
                  <a:lnTo>
                    <a:pt x="381307" y="398647"/>
                  </a:lnTo>
                  <a:lnTo>
                    <a:pt x="571961" y="398647"/>
                  </a:lnTo>
                  <a:lnTo>
                    <a:pt x="571961" y="381307"/>
                  </a:lnTo>
                  <a:lnTo>
                    <a:pt x="537303" y="381307"/>
                  </a:lnTo>
                  <a:lnTo>
                    <a:pt x="537303" y="363978"/>
                  </a:lnTo>
                  <a:close/>
                </a:path>
                <a:path w="572134" h="433704">
                  <a:moveTo>
                    <a:pt x="537303" y="17329"/>
                  </a:moveTo>
                  <a:lnTo>
                    <a:pt x="537303" y="381307"/>
                  </a:lnTo>
                  <a:lnTo>
                    <a:pt x="554632" y="363978"/>
                  </a:lnTo>
                  <a:lnTo>
                    <a:pt x="571961" y="363978"/>
                  </a:lnTo>
                  <a:lnTo>
                    <a:pt x="571961" y="34669"/>
                  </a:lnTo>
                  <a:lnTo>
                    <a:pt x="554632" y="34669"/>
                  </a:lnTo>
                  <a:lnTo>
                    <a:pt x="537303" y="17329"/>
                  </a:lnTo>
                  <a:close/>
                </a:path>
                <a:path w="572134" h="433704">
                  <a:moveTo>
                    <a:pt x="571961" y="363978"/>
                  </a:moveTo>
                  <a:lnTo>
                    <a:pt x="554632" y="363978"/>
                  </a:lnTo>
                  <a:lnTo>
                    <a:pt x="537303" y="381307"/>
                  </a:lnTo>
                  <a:lnTo>
                    <a:pt x="571961" y="381307"/>
                  </a:lnTo>
                  <a:lnTo>
                    <a:pt x="571961" y="363978"/>
                  </a:lnTo>
                  <a:close/>
                </a:path>
                <a:path w="572134" h="433704">
                  <a:moveTo>
                    <a:pt x="571961" y="0"/>
                  </a:moveTo>
                  <a:lnTo>
                    <a:pt x="0" y="0"/>
                  </a:lnTo>
                  <a:lnTo>
                    <a:pt x="0" y="34669"/>
                  </a:lnTo>
                  <a:lnTo>
                    <a:pt x="537303" y="34669"/>
                  </a:lnTo>
                  <a:lnTo>
                    <a:pt x="537303" y="17329"/>
                  </a:lnTo>
                  <a:lnTo>
                    <a:pt x="571961" y="17329"/>
                  </a:lnTo>
                  <a:lnTo>
                    <a:pt x="571961" y="0"/>
                  </a:lnTo>
                  <a:close/>
                </a:path>
                <a:path w="572134" h="433704">
                  <a:moveTo>
                    <a:pt x="571961" y="17329"/>
                  </a:moveTo>
                  <a:lnTo>
                    <a:pt x="537303" y="17329"/>
                  </a:lnTo>
                  <a:lnTo>
                    <a:pt x="554632" y="34669"/>
                  </a:lnTo>
                  <a:lnTo>
                    <a:pt x="571961" y="34669"/>
                  </a:lnTo>
                  <a:lnTo>
                    <a:pt x="571961" y="17329"/>
                  </a:lnTo>
                  <a:close/>
                </a:path>
              </a:pathLst>
            </a:custGeom>
            <a:solidFill>
              <a:srgbClr val="122856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66126" y="3493701"/>
            <a:ext cx="863700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%2,1 </a:t>
            </a:r>
            <a:r>
              <a:rPr sz="1150" spc="-1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CR/sCR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7474" y="3595821"/>
            <a:ext cx="79674" cy="146960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7906834" y="4408105"/>
            <a:ext cx="537550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%3,7 </a:t>
            </a:r>
            <a:r>
              <a:rPr sz="1150" spc="-25" dirty="0">
                <a:solidFill>
                  <a:srgbClr val="122856"/>
                </a:solidFill>
                <a:latin typeface="Aptos Display" panose="020B0004020202020204" pitchFamily="34" charset="0"/>
                <a:cs typeface="Roboto"/>
              </a:rPr>
              <a:t>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70284" y="3987714"/>
            <a:ext cx="814412" cy="18478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%14,8 </a:t>
            </a:r>
            <a:r>
              <a:rPr sz="1150" spc="-2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VGPR</a:t>
            </a:r>
            <a:endParaRPr sz="115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3295" y="6542585"/>
            <a:ext cx="6096504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90" dirty="0"/>
              <a:t/>
            </a:r>
            <a:br>
              <a:rPr lang="en-US" sz="1090" dirty="0"/>
            </a:br>
            <a:r>
              <a:rPr lang="en-US" sz="73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EM-TUR-ELR-0007 (Version 1.0)</a:t>
            </a:r>
            <a:endParaRPr lang="en-US" sz="73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MM’da</a:t>
            </a:r>
            <a:r>
              <a:rPr lang="tr-TR" dirty="0"/>
              <a:t> </a:t>
            </a:r>
            <a:r>
              <a:rPr lang="tr-TR" dirty="0" err="1"/>
              <a:t>Check-point</a:t>
            </a:r>
            <a:r>
              <a:rPr lang="tr-TR" dirty="0"/>
              <a:t> inhibitörleri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012950"/>
            <a:ext cx="4635500" cy="3441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88" y="2316480"/>
            <a:ext cx="6646662" cy="300482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23088" y="59470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effectLst/>
                <a:latin typeface="Helvetica" panose="020B0604020202020204" pitchFamily="34" charset="0"/>
              </a:rPr>
              <a:t>Cell </a:t>
            </a:r>
            <a:r>
              <a:rPr lang="tr-TR" dirty="0" err="1">
                <a:effectLst/>
                <a:latin typeface="Helvetica" panose="020B0604020202020204" pitchFamily="34" charset="0"/>
              </a:rPr>
              <a:t>Death</a:t>
            </a:r>
            <a:r>
              <a:rPr lang="tr-TR" dirty="0">
                <a:effectLst/>
                <a:latin typeface="Helvetica" panose="020B0604020202020204" pitchFamily="34" charset="0"/>
              </a:rPr>
              <a:t> </a:t>
            </a:r>
            <a:r>
              <a:rPr lang="tr-TR" dirty="0" err="1">
                <a:effectLst/>
                <a:latin typeface="Helvetica" panose="020B0604020202020204" pitchFamily="34" charset="0"/>
              </a:rPr>
              <a:t>Discovery</a:t>
            </a:r>
            <a:r>
              <a:rPr lang="tr-TR" dirty="0">
                <a:effectLst/>
                <a:latin typeface="Helvetica" panose="020B0604020202020204" pitchFamily="34" charset="0"/>
              </a:rPr>
              <a:t> (2024) 10:55 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Potansiyel yeni hedefler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antiCD47 monoklonal Ab</a:t>
            </a:r>
          </a:p>
          <a:p>
            <a:r>
              <a:rPr lang="tr-TR" dirty="0" err="1"/>
              <a:t>Plitadepsin</a:t>
            </a:r>
            <a:r>
              <a:rPr lang="tr-TR" dirty="0"/>
              <a:t> (eEF1A2 )</a:t>
            </a:r>
          </a:p>
          <a:p>
            <a:r>
              <a:rPr lang="tr-TR" dirty="0"/>
              <a:t>anti CD138 (</a:t>
            </a:r>
            <a:r>
              <a:rPr lang="tr-TR" dirty="0" err="1"/>
              <a:t>indatuximab</a:t>
            </a:r>
            <a:r>
              <a:rPr lang="tr-TR" dirty="0"/>
              <a:t> )</a:t>
            </a:r>
          </a:p>
          <a:p>
            <a:r>
              <a:rPr lang="tr-TR" dirty="0"/>
              <a:t>Bcl-2 inhibitörleri</a:t>
            </a:r>
          </a:p>
          <a:p>
            <a:r>
              <a:rPr lang="tr-TR" dirty="0"/>
              <a:t>antiCD56 (</a:t>
            </a:r>
            <a:r>
              <a:rPr lang="tr-TR" dirty="0" err="1"/>
              <a:t>lorvotuzumab</a:t>
            </a:r>
            <a:r>
              <a:rPr lang="tr-TR" dirty="0"/>
              <a:t> )</a:t>
            </a:r>
          </a:p>
          <a:p>
            <a:r>
              <a:rPr lang="tr-TR" dirty="0"/>
              <a:t>antiCD74 (</a:t>
            </a:r>
            <a:r>
              <a:rPr lang="tr-TR" dirty="0" err="1"/>
              <a:t>milatuzumab</a:t>
            </a:r>
            <a:r>
              <a:rPr lang="tr-TR" dirty="0"/>
              <a:t> )</a:t>
            </a:r>
          </a:p>
          <a:p>
            <a:r>
              <a:rPr lang="tr-TR" dirty="0"/>
              <a:t>antiCD40 (</a:t>
            </a:r>
            <a:r>
              <a:rPr lang="tr-TR" dirty="0" err="1"/>
              <a:t>dacetuzumab</a:t>
            </a:r>
            <a:r>
              <a:rPr lang="tr-TR" dirty="0"/>
              <a:t> )</a:t>
            </a:r>
          </a:p>
          <a:p>
            <a:r>
              <a:rPr lang="tr-TR" dirty="0" err="1"/>
              <a:t>Exozome</a:t>
            </a:r>
            <a:r>
              <a:rPr lang="tr-TR" dirty="0"/>
              <a:t> –</a:t>
            </a:r>
            <a:r>
              <a:rPr lang="tr-TR" dirty="0" err="1"/>
              <a:t>based</a:t>
            </a:r>
            <a:r>
              <a:rPr lang="tr-TR" dirty="0"/>
              <a:t> tedaviler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NK hücre tedavileri</a:t>
            </a:r>
          </a:p>
          <a:p>
            <a:r>
              <a:rPr lang="tr-TR" dirty="0"/>
              <a:t>Kinesin </a:t>
            </a:r>
            <a:r>
              <a:rPr lang="tr-TR" dirty="0" err="1"/>
              <a:t>spindle</a:t>
            </a:r>
            <a:r>
              <a:rPr lang="tr-TR" dirty="0"/>
              <a:t> protein inhibitörleri</a:t>
            </a:r>
          </a:p>
          <a:p>
            <a:r>
              <a:rPr lang="tr-TR" dirty="0" err="1"/>
              <a:t>Proteolysis-Targeting</a:t>
            </a:r>
            <a:r>
              <a:rPr lang="tr-TR" dirty="0"/>
              <a:t> </a:t>
            </a:r>
            <a:r>
              <a:rPr lang="tr-TR" dirty="0" err="1"/>
              <a:t>Chimera</a:t>
            </a:r>
            <a:r>
              <a:rPr lang="tr-TR" dirty="0"/>
              <a:t> (</a:t>
            </a:r>
            <a:r>
              <a:rPr lang="tr-TR" dirty="0" err="1"/>
              <a:t>PROTACs</a:t>
            </a:r>
            <a:r>
              <a:rPr lang="tr-TR" dirty="0"/>
              <a:t>)</a:t>
            </a:r>
          </a:p>
          <a:p>
            <a:r>
              <a:rPr lang="tr-TR" dirty="0"/>
              <a:t>Protein </a:t>
            </a:r>
            <a:r>
              <a:rPr lang="tr-TR" dirty="0" err="1"/>
              <a:t>Disulfide</a:t>
            </a:r>
            <a:r>
              <a:rPr lang="tr-TR" dirty="0"/>
              <a:t> </a:t>
            </a:r>
            <a:r>
              <a:rPr lang="tr-TR" dirty="0" err="1"/>
              <a:t>Isomerase</a:t>
            </a:r>
            <a:r>
              <a:rPr lang="tr-TR" dirty="0"/>
              <a:t> 1(PDIA1)</a:t>
            </a:r>
          </a:p>
          <a:p>
            <a:r>
              <a:rPr lang="tr-TR" dirty="0" err="1"/>
              <a:t>Peptidylprolyl</a:t>
            </a:r>
            <a:r>
              <a:rPr lang="tr-TR" dirty="0"/>
              <a:t> </a:t>
            </a:r>
            <a:r>
              <a:rPr lang="tr-TR" dirty="0" err="1"/>
              <a:t>Isomerase</a:t>
            </a:r>
            <a:r>
              <a:rPr lang="tr-TR" dirty="0"/>
              <a:t> A (PPIA)</a:t>
            </a:r>
          </a:p>
          <a:p>
            <a:r>
              <a:rPr lang="tr-TR" dirty="0"/>
              <a:t>Sec61 </a:t>
            </a:r>
            <a:r>
              <a:rPr lang="tr-TR" dirty="0" err="1"/>
              <a:t>Translocon</a:t>
            </a:r>
            <a:endParaRPr lang="tr-TR" dirty="0"/>
          </a:p>
          <a:p>
            <a:r>
              <a:rPr lang="tr-TR" dirty="0" err="1"/>
              <a:t>Cyclin</a:t>
            </a:r>
            <a:r>
              <a:rPr lang="tr-TR" dirty="0"/>
              <a:t> </a:t>
            </a:r>
            <a:r>
              <a:rPr lang="tr-TR" dirty="0" err="1"/>
              <a:t>Dependent</a:t>
            </a:r>
            <a:r>
              <a:rPr lang="tr-TR" dirty="0"/>
              <a:t> </a:t>
            </a:r>
            <a:r>
              <a:rPr lang="tr-TR" dirty="0" err="1"/>
              <a:t>Kinase</a:t>
            </a:r>
            <a:r>
              <a:rPr lang="tr-TR" dirty="0"/>
              <a:t> 6 (CDK6)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MM’da</a:t>
            </a:r>
            <a:r>
              <a:rPr lang="tr-TR" dirty="0"/>
              <a:t> son 25 yılda tedavi anlamında gelişmeler baş döndürücü bir hızla devam etmektedir.</a:t>
            </a:r>
          </a:p>
          <a:p>
            <a:r>
              <a:rPr lang="tr-TR" dirty="0"/>
              <a:t>Triplet ,</a:t>
            </a:r>
            <a:r>
              <a:rPr lang="tr-TR" dirty="0" err="1"/>
              <a:t>quadruplet</a:t>
            </a:r>
            <a:r>
              <a:rPr lang="tr-TR" dirty="0"/>
              <a:t> indüksiyon sonrasında uygun hastalarda otolog kemik iliği nakli halen önemini korusa da yakın gelecekte </a:t>
            </a:r>
            <a:r>
              <a:rPr lang="tr-TR" dirty="0" err="1"/>
              <a:t>immüno</a:t>
            </a:r>
            <a:r>
              <a:rPr lang="tr-TR" dirty="0"/>
              <a:t> terapilerin erken basamaklarda kullanımı , otolog kemik iliği </a:t>
            </a:r>
            <a:r>
              <a:rPr lang="tr-TR" dirty="0" err="1"/>
              <a:t>nakilsiz</a:t>
            </a:r>
            <a:r>
              <a:rPr lang="tr-TR" dirty="0"/>
              <a:t> tedavi modaliteleri gibi olasılıklar mevcuttur.</a:t>
            </a:r>
          </a:p>
          <a:p>
            <a:r>
              <a:rPr lang="tr-TR" dirty="0"/>
              <a:t>Monoklonal antikor içeren 4lü tedavilerin yanında </a:t>
            </a:r>
            <a:r>
              <a:rPr lang="tr-TR" dirty="0" err="1"/>
              <a:t>bispesifiklerin</a:t>
            </a:r>
            <a:r>
              <a:rPr lang="tr-TR" dirty="0"/>
              <a:t> monoterapi ya da kombinasyonları umut vaat etmektedir.</a:t>
            </a:r>
          </a:p>
          <a:p>
            <a:r>
              <a:rPr lang="tr-TR" dirty="0"/>
              <a:t> </a:t>
            </a:r>
            <a:r>
              <a:rPr lang="tr-TR" dirty="0" err="1"/>
              <a:t>Bispesifik</a:t>
            </a:r>
            <a:r>
              <a:rPr lang="tr-TR" dirty="0"/>
              <a:t> tedaviler kullanıma hazır olmaları ,kombinasyona uygun olmaları, daha önce BCMA ‘ya yönelik tedavilerden sonra da etkinlik gösterebilmeleri  gibi avantajlar yanında artmış ciddi enfeksiyon riskini taşımaktadırlar.</a:t>
            </a:r>
          </a:p>
          <a:p>
            <a:r>
              <a:rPr lang="tr-TR" dirty="0"/>
              <a:t>CAR-T tedaviler ise tek kullanımlık uygulamaları , </a:t>
            </a:r>
            <a:r>
              <a:rPr lang="tr-TR" dirty="0" err="1"/>
              <a:t>bispesifiklere</a:t>
            </a:r>
            <a:r>
              <a:rPr lang="tr-TR" dirty="0"/>
              <a:t> kıyasla daha az enfeksiyon görülme sıklığı gibi avantajlarına karşın , üretim sürelerindeki uzunluk ,  artmış CRS riski ve T hücre tükenmişliği gibi dezavantajlara sahiptir.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CelMoDlar</a:t>
            </a:r>
            <a:r>
              <a:rPr lang="tr-TR" dirty="0"/>
              <a:t> </a:t>
            </a:r>
            <a:r>
              <a:rPr lang="tr-TR" dirty="0" err="1"/>
              <a:t>imidlere</a:t>
            </a:r>
            <a:r>
              <a:rPr lang="tr-TR" dirty="0"/>
              <a:t> kıyasla 10-20 kat güçlü </a:t>
            </a:r>
            <a:r>
              <a:rPr lang="tr-TR" dirty="0" err="1"/>
              <a:t>sereblon</a:t>
            </a:r>
            <a:r>
              <a:rPr lang="tr-TR" dirty="0"/>
              <a:t> </a:t>
            </a:r>
            <a:r>
              <a:rPr lang="tr-TR" dirty="0" err="1"/>
              <a:t>affiniteleri</a:t>
            </a:r>
            <a:r>
              <a:rPr lang="tr-TR" dirty="0"/>
              <a:t> nedeniyle daha güçlü </a:t>
            </a:r>
            <a:r>
              <a:rPr lang="tr-TR" dirty="0" err="1"/>
              <a:t>antimyelom</a:t>
            </a:r>
            <a:r>
              <a:rPr lang="tr-TR" dirty="0"/>
              <a:t> etki potansiyelleri nedeniyle MM tedavisinde hem indüksiyon hem de idame tedavide oyun kurucu olma yolunda ümit vadetmektedir.</a:t>
            </a:r>
          </a:p>
          <a:p>
            <a:r>
              <a:rPr lang="tr-TR" dirty="0" err="1"/>
              <a:t>CPI’lerinin</a:t>
            </a:r>
            <a:r>
              <a:rPr lang="tr-TR" dirty="0"/>
              <a:t> şimdiye kadar preklinik ve klinik çalışmalarda mevcut ajanlara monoterapi ya da kombinasyonlarda üstünlüğü gösterilemese de </a:t>
            </a:r>
            <a:r>
              <a:rPr lang="tr-TR" dirty="0" err="1"/>
              <a:t>MM’da</a:t>
            </a:r>
            <a:r>
              <a:rPr lang="tr-TR" dirty="0"/>
              <a:t> kemik iliği  </a:t>
            </a:r>
            <a:r>
              <a:rPr lang="tr-TR" dirty="0" err="1"/>
              <a:t>mikroçevresindeki</a:t>
            </a:r>
            <a:r>
              <a:rPr lang="tr-TR" dirty="0"/>
              <a:t> etkileri nedeniyle ileride hücresel tedavilerle kombinasyonları beklenmektedir.</a:t>
            </a:r>
          </a:p>
          <a:p>
            <a:r>
              <a:rPr lang="tr-TR" dirty="0"/>
              <a:t>XPO1 inhibitörlerinin çoklu seri tedavi almış  hastalardaki etkinliği  ve uygulama kolaylığı da ülkemizde RRMM’ da halen etkili bir seçenek olduğunu düşündürmektedir.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600" dirty="0" smtClean="0"/>
              <a:t>SABRINIZ İÇİN TEŞEKKÜRLER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34551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963" y="1941225"/>
            <a:ext cx="6391721" cy="31506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4410" y="6136937"/>
            <a:ext cx="10989365" cy="405130"/>
          </a:xfrm>
          <a:prstGeom prst="rect">
            <a:avLst/>
          </a:prstGeom>
        </p:spPr>
        <p:txBody>
          <a:bodyPr vert="horz" wrap="square" lIns="0" tIns="204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790" dirty="0">
                <a:latin typeface="Aptos Display" panose="020B0004020202020204" pitchFamily="34" charset="0"/>
                <a:cs typeface="Roboto"/>
              </a:rPr>
              <a:t>Graﬁk</a:t>
            </a:r>
            <a:r>
              <a:rPr sz="790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ve</a:t>
            </a:r>
            <a:r>
              <a:rPr sz="790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tablo</a:t>
            </a:r>
            <a:r>
              <a:rPr sz="790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referans</a:t>
            </a:r>
            <a:r>
              <a:rPr sz="790" spc="-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1’den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uyarlanmıştır</a:t>
            </a:r>
            <a:r>
              <a:rPr sz="790" spc="-10" dirty="0">
                <a:latin typeface="Aptos Display" panose="020B0004020202020204" pitchFamily="34" charset="0"/>
                <a:cs typeface="Arial Black" panose="020B0A04020102020204"/>
              </a:rPr>
              <a:t>.</a:t>
            </a:r>
            <a:endParaRPr sz="790" dirty="0">
              <a:latin typeface="Aptos Display" panose="020B0004020202020204" pitchFamily="34" charset="0"/>
              <a:cs typeface="Arial Black" panose="020B0A04020102020204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DOR: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süresi;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mDOR: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Medyan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süresi;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MM: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Multipl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miyelom;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mOS:</a:t>
            </a:r>
            <a:r>
              <a:rPr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 err="1">
                <a:latin typeface="Aptos Display" panose="020B0004020202020204" pitchFamily="34" charset="0"/>
                <a:cs typeface="Roboto"/>
              </a:rPr>
              <a:t>Medyan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genel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sağkalım;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spc="-10" dirty="0">
                <a:latin typeface="Aptos Display" panose="020B0004020202020204" pitchFamily="34" charset="0"/>
                <a:cs typeface="Roboto"/>
              </a:rPr>
              <a:t>mPFS</a:t>
            </a:r>
            <a:r>
              <a:rPr sz="790" spc="-10" dirty="0">
                <a:latin typeface="Aptos Display" panose="020B0004020202020204" pitchFamily="34" charset="0"/>
                <a:cs typeface="Arial Black" panose="020B0A04020102020204"/>
              </a:rPr>
              <a:t>:</a:t>
            </a:r>
            <a:r>
              <a:rPr sz="790" spc="-9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Medyan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progresyonsuz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 err="1">
                <a:latin typeface="Aptos Display" panose="020B0004020202020204" pitchFamily="34" charset="0"/>
                <a:cs typeface="Roboto"/>
              </a:rPr>
              <a:t>sağkalım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;</a:t>
            </a:r>
            <a:r>
              <a:rPr lang="tr-TR" sz="790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spc="-10" dirty="0">
                <a:latin typeface="Aptos Display" panose="020B0004020202020204" pitchFamily="34" charset="0"/>
                <a:cs typeface="Roboto"/>
              </a:rPr>
              <a:t>NE</a:t>
            </a:r>
            <a:r>
              <a:rPr sz="790" spc="-10" dirty="0">
                <a:latin typeface="Aptos Display" panose="020B0004020202020204" pitchFamily="34" charset="0"/>
                <a:cs typeface="Arial Black" panose="020B0A04020102020204"/>
              </a:rPr>
              <a:t>:</a:t>
            </a:r>
            <a:r>
              <a:rPr sz="790" spc="-9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tahmin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edilemez;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NR: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ulaşılmadı;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spc="-10" dirty="0">
                <a:latin typeface="Aptos Display" panose="020B0004020202020204" pitchFamily="34" charset="0"/>
                <a:cs typeface="Roboto"/>
              </a:rPr>
              <a:t>OS</a:t>
            </a:r>
            <a:r>
              <a:rPr sz="790" spc="-10" dirty="0">
                <a:latin typeface="Aptos Display" panose="020B0004020202020204" pitchFamily="34" charset="0"/>
                <a:cs typeface="Arial Black" panose="020B0A04020102020204"/>
              </a:rPr>
              <a:t>:</a:t>
            </a:r>
            <a:r>
              <a:rPr sz="790" spc="-9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Genel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sağkalım;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spc="-10" dirty="0">
                <a:latin typeface="Aptos Display" panose="020B0004020202020204" pitchFamily="34" charset="0"/>
                <a:cs typeface="Roboto"/>
              </a:rPr>
              <a:t>PFS</a:t>
            </a:r>
            <a:r>
              <a:rPr sz="790" spc="-10" dirty="0">
                <a:latin typeface="Aptos Display" panose="020B0004020202020204" pitchFamily="34" charset="0"/>
                <a:cs typeface="Arial Black" panose="020B0A04020102020204"/>
              </a:rPr>
              <a:t>:</a:t>
            </a:r>
            <a:r>
              <a:rPr sz="790" spc="-9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progresyonsuz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sağkalım;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TCE: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Üç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sınıf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almış;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tr-TR" sz="790" spc="25" dirty="0">
                <a:latin typeface="Aptos Display" panose="020B0004020202020204" pitchFamily="34" charset="0"/>
                <a:cs typeface="Roboto"/>
              </a:rPr>
              <a:t/>
            </a:r>
            <a:br>
              <a:rPr lang="tr-TR" sz="790" spc="25" dirty="0">
                <a:latin typeface="Aptos Display" panose="020B0004020202020204" pitchFamily="34" charset="0"/>
                <a:cs typeface="Roboto"/>
              </a:rPr>
            </a:br>
            <a:r>
              <a:rPr sz="790" b="1" dirty="0">
                <a:latin typeface="Aptos Display" panose="020B0004020202020204" pitchFamily="34" charset="0"/>
                <a:cs typeface="Roboto"/>
              </a:rPr>
              <a:t>VPGR: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Çok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iyi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kısmi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yanıt.</a:t>
            </a:r>
            <a:endParaRPr sz="79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023" y="1292735"/>
            <a:ext cx="6092091" cy="53022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1700" spc="100" dirty="0">
                <a:latin typeface="Aptos Display" panose="020B0004020202020204" pitchFamily="34" charset="0"/>
                <a:cs typeface="Arial Black" panose="020B0A04020102020204"/>
              </a:rPr>
              <a:t>Yanıt derinliği, </a:t>
            </a:r>
            <a:r>
              <a:rPr lang="en-US" sz="1700" spc="100" dirty="0" err="1">
                <a:latin typeface="Aptos Display" panose="020B0004020202020204" pitchFamily="34" charset="0"/>
                <a:cs typeface="Arial Black" panose="020B0A04020102020204"/>
              </a:rPr>
              <a:t>Üçlü</a:t>
            </a:r>
            <a:r>
              <a:rPr lang="en-US" sz="1700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700" spc="100" dirty="0" err="1">
                <a:latin typeface="Aptos Display" panose="020B0004020202020204" pitchFamily="34" charset="0"/>
                <a:cs typeface="Arial Black" panose="020B0A04020102020204"/>
              </a:rPr>
              <a:t>Sınıf</a:t>
            </a:r>
            <a:r>
              <a:rPr lang="en-US" sz="1700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700" spc="100" dirty="0" err="1">
                <a:latin typeface="Aptos Display" panose="020B0004020202020204" pitchFamily="34" charset="0"/>
                <a:cs typeface="Arial Black" panose="020B0A04020102020204"/>
              </a:rPr>
              <a:t>Maruziyetli</a:t>
            </a:r>
            <a:r>
              <a:rPr lang="en-US" sz="1700" spc="100" dirty="0">
                <a:latin typeface="Aptos Display" panose="020B0004020202020204" pitchFamily="34" charset="0"/>
                <a:cs typeface="Arial Black" panose="020B0A04020102020204"/>
              </a:rPr>
              <a:t> MM </a:t>
            </a:r>
            <a:r>
              <a:rPr lang="en-US" sz="1700" spc="100" dirty="0" err="1">
                <a:latin typeface="Aptos Display" panose="020B0004020202020204" pitchFamily="34" charset="0"/>
                <a:cs typeface="Arial Black" panose="020B0A04020102020204"/>
              </a:rPr>
              <a:t>hastalarında</a:t>
            </a:r>
            <a:r>
              <a:rPr lang="en-US" sz="1700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sz="1700" spc="100" dirty="0" err="1">
                <a:latin typeface="Aptos Display" panose="020B0004020202020204" pitchFamily="34" charset="0"/>
                <a:cs typeface="Arial Black" panose="020B0A04020102020204"/>
              </a:rPr>
              <a:t>uzamış</a:t>
            </a:r>
            <a:r>
              <a:rPr sz="1700" spc="100" dirty="0">
                <a:latin typeface="Aptos Display" panose="020B0004020202020204" pitchFamily="34" charset="0"/>
                <a:cs typeface="Arial Black" panose="020B0A04020102020204"/>
              </a:rPr>
              <a:t> PFS ile ilişkilendirilmiştir.</a:t>
            </a:r>
            <a:r>
              <a:rPr sz="1455" spc="100" baseline="33000" dirty="0">
                <a:latin typeface="Aptos Display" panose="020B0004020202020204" pitchFamily="34" charset="0"/>
                <a:cs typeface="Arial Black" panose="020B0A04020102020204"/>
              </a:rPr>
              <a:t>1</a:t>
            </a:r>
          </a:p>
        </p:txBody>
      </p:sp>
      <p:sp>
        <p:nvSpPr>
          <p:cNvPr id="9" name="object 9"/>
          <p:cNvSpPr/>
          <p:nvPr/>
        </p:nvSpPr>
        <p:spPr>
          <a:xfrm>
            <a:off x="7369088" y="4171227"/>
            <a:ext cx="4399747" cy="824423"/>
          </a:xfrm>
          <a:custGeom>
            <a:avLst/>
            <a:gdLst/>
            <a:ahLst/>
            <a:cxnLst/>
            <a:rect l="l" t="t" r="r" b="b"/>
            <a:pathLst>
              <a:path w="7255509" h="1359534">
                <a:moveTo>
                  <a:pt x="5589976" y="0"/>
                </a:moveTo>
                <a:lnTo>
                  <a:pt x="679518" y="0"/>
                </a:lnTo>
                <a:lnTo>
                  <a:pt x="631163" y="1714"/>
                </a:lnTo>
                <a:lnTo>
                  <a:pt x="583699" y="6780"/>
                </a:lnTo>
                <a:lnTo>
                  <a:pt x="537241" y="15079"/>
                </a:lnTo>
                <a:lnTo>
                  <a:pt x="491908" y="26494"/>
                </a:lnTo>
                <a:lnTo>
                  <a:pt x="447817" y="40909"/>
                </a:lnTo>
                <a:lnTo>
                  <a:pt x="405084" y="58205"/>
                </a:lnTo>
                <a:lnTo>
                  <a:pt x="363826" y="78265"/>
                </a:lnTo>
                <a:lnTo>
                  <a:pt x="324162" y="100973"/>
                </a:lnTo>
                <a:lnTo>
                  <a:pt x="286208" y="126209"/>
                </a:lnTo>
                <a:lnTo>
                  <a:pt x="250081" y="153858"/>
                </a:lnTo>
                <a:lnTo>
                  <a:pt x="215898" y="183802"/>
                </a:lnTo>
                <a:lnTo>
                  <a:pt x="183776" y="215924"/>
                </a:lnTo>
                <a:lnTo>
                  <a:pt x="153833" y="250105"/>
                </a:lnTo>
                <a:lnTo>
                  <a:pt x="126186" y="286230"/>
                </a:lnTo>
                <a:lnTo>
                  <a:pt x="100952" y="324179"/>
                </a:lnTo>
                <a:lnTo>
                  <a:pt x="78248" y="363837"/>
                </a:lnTo>
                <a:lnTo>
                  <a:pt x="58191" y="405086"/>
                </a:lnTo>
                <a:lnTo>
                  <a:pt x="40898" y="447808"/>
                </a:lnTo>
                <a:lnTo>
                  <a:pt x="26487" y="491887"/>
                </a:lnTo>
                <a:lnTo>
                  <a:pt x="15075" y="537204"/>
                </a:lnTo>
                <a:lnTo>
                  <a:pt x="6778" y="583642"/>
                </a:lnTo>
                <a:lnTo>
                  <a:pt x="1714" y="631084"/>
                </a:lnTo>
                <a:lnTo>
                  <a:pt x="0" y="679413"/>
                </a:lnTo>
                <a:lnTo>
                  <a:pt x="1714" y="727772"/>
                </a:lnTo>
                <a:lnTo>
                  <a:pt x="6778" y="775242"/>
                </a:lnTo>
                <a:lnTo>
                  <a:pt x="15075" y="821705"/>
                </a:lnTo>
                <a:lnTo>
                  <a:pt x="26487" y="867044"/>
                </a:lnTo>
                <a:lnTo>
                  <a:pt x="40898" y="911143"/>
                </a:lnTo>
                <a:lnTo>
                  <a:pt x="58191" y="953882"/>
                </a:lnTo>
                <a:lnTo>
                  <a:pt x="78248" y="995147"/>
                </a:lnTo>
                <a:lnTo>
                  <a:pt x="100952" y="1034818"/>
                </a:lnTo>
                <a:lnTo>
                  <a:pt x="126186" y="1072780"/>
                </a:lnTo>
                <a:lnTo>
                  <a:pt x="153833" y="1108915"/>
                </a:lnTo>
                <a:lnTo>
                  <a:pt x="183776" y="1143105"/>
                </a:lnTo>
                <a:lnTo>
                  <a:pt x="215898" y="1175233"/>
                </a:lnTo>
                <a:lnTo>
                  <a:pt x="250081" y="1205183"/>
                </a:lnTo>
                <a:lnTo>
                  <a:pt x="286208" y="1232837"/>
                </a:lnTo>
                <a:lnTo>
                  <a:pt x="324162" y="1258077"/>
                </a:lnTo>
                <a:lnTo>
                  <a:pt x="363826" y="1280787"/>
                </a:lnTo>
                <a:lnTo>
                  <a:pt x="405084" y="1300850"/>
                </a:lnTo>
                <a:lnTo>
                  <a:pt x="447817" y="1318147"/>
                </a:lnTo>
                <a:lnTo>
                  <a:pt x="491908" y="1332562"/>
                </a:lnTo>
                <a:lnTo>
                  <a:pt x="537241" y="1343978"/>
                </a:lnTo>
                <a:lnTo>
                  <a:pt x="583699" y="1352277"/>
                </a:lnTo>
                <a:lnTo>
                  <a:pt x="631163" y="1357343"/>
                </a:lnTo>
                <a:lnTo>
                  <a:pt x="679518" y="1359058"/>
                </a:lnTo>
                <a:lnTo>
                  <a:pt x="7255224" y="1359058"/>
                </a:lnTo>
                <a:lnTo>
                  <a:pt x="6063783" y="194569"/>
                </a:lnTo>
                <a:lnTo>
                  <a:pt x="6029243" y="163020"/>
                </a:lnTo>
                <a:lnTo>
                  <a:pt x="5992624" y="133843"/>
                </a:lnTo>
                <a:lnTo>
                  <a:pt x="5954051" y="107172"/>
                </a:lnTo>
                <a:lnTo>
                  <a:pt x="5913648" y="83141"/>
                </a:lnTo>
                <a:lnTo>
                  <a:pt x="5871538" y="61881"/>
                </a:lnTo>
                <a:lnTo>
                  <a:pt x="5827845" y="43528"/>
                </a:lnTo>
                <a:lnTo>
                  <a:pt x="5782694" y="28212"/>
                </a:lnTo>
                <a:lnTo>
                  <a:pt x="5736207" y="16069"/>
                </a:lnTo>
                <a:lnTo>
                  <a:pt x="5688509" y="7230"/>
                </a:lnTo>
                <a:lnTo>
                  <a:pt x="5639724" y="1829"/>
                </a:lnTo>
                <a:lnTo>
                  <a:pt x="5589976" y="0"/>
                </a:lnTo>
                <a:close/>
              </a:path>
            </a:pathLst>
          </a:custGeom>
          <a:solidFill>
            <a:srgbClr val="7B1B33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306" y="4239649"/>
            <a:ext cx="10222694" cy="26754455"/>
          </a:xfrm>
          <a:prstGeom prst="rect">
            <a:avLst/>
          </a:prstGeom>
        </p:spPr>
        <p:txBody>
          <a:bodyPr vert="horz" wrap="square" lIns="0" tIns="24259" rIns="0" bIns="0" rtlCol="0">
            <a:spAutoFit/>
          </a:bodyPr>
          <a:lstStyle/>
          <a:p>
            <a:pPr marL="11621770" marR="17780">
              <a:lnSpc>
                <a:spcPts val="2720"/>
              </a:lnSpc>
              <a:spcBef>
                <a:spcPts val="315"/>
              </a:spcBef>
            </a:pP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VGPR</a:t>
            </a:r>
            <a:r>
              <a:rPr sz="1455" b="1" spc="-7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veya</a:t>
            </a:r>
            <a:r>
              <a:rPr sz="1455" b="1" spc="-6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daha</a:t>
            </a:r>
            <a:r>
              <a:rPr sz="1455" b="1" spc="-6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iyi</a:t>
            </a:r>
            <a:r>
              <a:rPr sz="1455" b="1" spc="-6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bir</a:t>
            </a:r>
            <a:r>
              <a:rPr sz="1455" b="1" spc="-6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yanıt</a:t>
            </a:r>
            <a:r>
              <a:rPr sz="1455" b="1" spc="-6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elde</a:t>
            </a:r>
            <a:r>
              <a:rPr sz="1455" b="1" spc="-6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spc="-2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eden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hastalarda</a:t>
            </a:r>
            <a:r>
              <a:rPr sz="1455" b="1" spc="-10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iyileşmiş</a:t>
            </a:r>
            <a:r>
              <a:rPr sz="1455" b="1" spc="-10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DOR,</a:t>
            </a:r>
            <a:r>
              <a:rPr sz="1455" b="1" spc="-10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PFS</a:t>
            </a:r>
            <a:r>
              <a:rPr sz="1455" b="1" spc="-10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spc="-2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ve</a:t>
            </a:r>
            <a:endParaRPr sz="1455" dirty="0">
              <a:solidFill>
                <a:schemeClr val="bg1"/>
              </a:solidFill>
              <a:latin typeface="Aptos Display" panose="020B0004020202020204" pitchFamily="34" charset="0"/>
              <a:cs typeface="Roboto"/>
            </a:endParaRPr>
          </a:p>
          <a:p>
            <a:pPr marL="11621770">
              <a:lnSpc>
                <a:spcPts val="2660"/>
              </a:lnSpc>
            </a:pPr>
            <a:r>
              <a:rPr sz="145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OS</a:t>
            </a:r>
            <a:r>
              <a:rPr sz="1455" b="1" spc="-4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455" b="1" spc="-1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gözlemlenmiştir.¹</a:t>
            </a:r>
            <a:endParaRPr sz="1455" dirty="0">
              <a:solidFill>
                <a:schemeClr val="bg1"/>
              </a:solidFill>
              <a:latin typeface="Aptos Display" panose="020B0004020202020204" pitchFamily="34" charset="0"/>
              <a:cs typeface="Roboto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455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30851" y="3734702"/>
            <a:ext cx="1209103" cy="177515"/>
          </a:xfrm>
          <a:custGeom>
            <a:avLst/>
            <a:gdLst/>
            <a:ahLst/>
            <a:cxnLst/>
            <a:rect l="l" t="t" r="r" b="b"/>
            <a:pathLst>
              <a:path w="1993900" h="292735">
                <a:moveTo>
                  <a:pt x="1993572" y="0"/>
                </a:moveTo>
                <a:lnTo>
                  <a:pt x="146194" y="0"/>
                </a:lnTo>
                <a:lnTo>
                  <a:pt x="0" y="146194"/>
                </a:lnTo>
                <a:lnTo>
                  <a:pt x="146194" y="292389"/>
                </a:lnTo>
                <a:lnTo>
                  <a:pt x="1993572" y="292389"/>
                </a:lnTo>
                <a:lnTo>
                  <a:pt x="199357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71572" y="2251765"/>
            <a:ext cx="4089001" cy="1792861"/>
            <a:chOff x="3745285" y="3381126"/>
            <a:chExt cx="6743065" cy="2956560"/>
          </a:xfrm>
        </p:grpSpPr>
        <p:sp>
          <p:nvSpPr>
            <p:cNvPr id="13" name="object 13"/>
            <p:cNvSpPr/>
            <p:nvPr/>
          </p:nvSpPr>
          <p:spPr>
            <a:xfrm>
              <a:off x="8494435" y="4417811"/>
              <a:ext cx="1993900" cy="283845"/>
            </a:xfrm>
            <a:custGeom>
              <a:avLst/>
              <a:gdLst/>
              <a:ahLst/>
              <a:cxnLst/>
              <a:rect l="l" t="t" r="r" b="b"/>
              <a:pathLst>
                <a:path w="1993900" h="283845">
                  <a:moveTo>
                    <a:pt x="1993572" y="0"/>
                  </a:moveTo>
                  <a:lnTo>
                    <a:pt x="141765" y="0"/>
                  </a:lnTo>
                  <a:lnTo>
                    <a:pt x="0" y="141765"/>
                  </a:lnTo>
                  <a:lnTo>
                    <a:pt x="141765" y="283530"/>
                  </a:lnTo>
                  <a:lnTo>
                    <a:pt x="1993572" y="283530"/>
                  </a:lnTo>
                  <a:lnTo>
                    <a:pt x="1993572" y="0"/>
                  </a:lnTo>
                  <a:close/>
                </a:path>
              </a:pathLst>
            </a:custGeom>
            <a:solidFill>
              <a:srgbClr val="D3770C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842779" y="3390016"/>
              <a:ext cx="0" cy="2878455"/>
            </a:xfrm>
            <a:custGeom>
              <a:avLst/>
              <a:gdLst/>
              <a:ahLst/>
              <a:cxnLst/>
              <a:rect l="l" t="t" r="r" b="b"/>
              <a:pathLst>
                <a:path h="2878454">
                  <a:moveTo>
                    <a:pt x="0" y="0"/>
                  </a:moveTo>
                  <a:lnTo>
                    <a:pt x="0" y="2877901"/>
                  </a:lnTo>
                </a:path>
              </a:pathLst>
            </a:custGeom>
            <a:ln w="12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842773" y="6260754"/>
              <a:ext cx="5825490" cy="0"/>
            </a:xfrm>
            <a:custGeom>
              <a:avLst/>
              <a:gdLst/>
              <a:ahLst/>
              <a:cxnLst/>
              <a:rect l="l" t="t" r="r" b="b"/>
              <a:pathLst>
                <a:path w="5825490">
                  <a:moveTo>
                    <a:pt x="5825121" y="0"/>
                  </a:moveTo>
                  <a:lnTo>
                    <a:pt x="0" y="0"/>
                  </a:lnTo>
                </a:path>
              </a:pathLst>
            </a:custGeom>
            <a:ln w="12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754175" y="3390016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26" y="0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754175" y="3974796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26" y="0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754175" y="4532995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26" y="0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54175" y="5108915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26" y="0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754175" y="5684835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26" y="0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754175" y="6260754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26" y="0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42779" y="6260754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767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25015" y="2179008"/>
            <a:ext cx="215636" cy="70231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100</a:t>
            </a:r>
            <a:endParaRPr sz="940">
              <a:latin typeface="Aptos Display" panose="020B0004020202020204" pitchFamily="34" charset="0"/>
              <a:cs typeface="Roboto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940">
              <a:latin typeface="Aptos Display" panose="020B0004020202020204" pitchFamily="34" charset="0"/>
              <a:cs typeface="Roboto"/>
            </a:endParaRPr>
          </a:p>
          <a:p>
            <a:pPr marL="120650">
              <a:lnSpc>
                <a:spcPct val="100000"/>
              </a:lnSpc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80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90826" y="2866741"/>
            <a:ext cx="149020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60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90826" y="3221345"/>
            <a:ext cx="149020" cy="54038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40</a:t>
            </a:r>
            <a:endParaRPr sz="940">
              <a:latin typeface="Aptos Display" panose="020B0004020202020204" pitchFamily="34" charset="0"/>
              <a:cs typeface="Roboto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940">
              <a:latin typeface="Aptos Display" panose="020B0004020202020204" pitchFamily="34" charset="0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20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46376" y="2379814"/>
            <a:ext cx="474345" cy="1499827"/>
          </a:xfrm>
          <a:prstGeom prst="rect">
            <a:avLst/>
          </a:prstGeom>
        </p:spPr>
        <p:txBody>
          <a:bodyPr vert="vert270" wrap="square" lIns="0" tIns="3850" rIns="0" bIns="0" rtlCol="0">
            <a:spAutoFit/>
          </a:bodyPr>
          <a:lstStyle/>
          <a:p>
            <a:pPr marL="12700" marR="5080" indent="433070">
              <a:lnSpc>
                <a:spcPts val="1850"/>
              </a:lnSpc>
              <a:spcBef>
                <a:spcPts val="50"/>
              </a:spcBef>
            </a:pPr>
            <a:r>
              <a:rPr sz="940" b="1" spc="-10" dirty="0">
                <a:latin typeface="Aptos Display" panose="020B0004020202020204" pitchFamily="34" charset="0"/>
                <a:cs typeface="Roboto"/>
              </a:rPr>
              <a:t>Progresyonsuz</a:t>
            </a:r>
            <a:r>
              <a:rPr sz="94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40" b="1" spc="-25" dirty="0">
                <a:latin typeface="Aptos Display" panose="020B0004020202020204" pitchFamily="34" charset="0"/>
                <a:cs typeface="Roboto"/>
              </a:rPr>
              <a:t>ve </a:t>
            </a:r>
            <a:r>
              <a:rPr sz="940" b="1" dirty="0">
                <a:latin typeface="Aptos Display" panose="020B0004020202020204" pitchFamily="34" charset="0"/>
                <a:cs typeface="Roboto"/>
              </a:rPr>
              <a:t>hayatta</a:t>
            </a:r>
            <a:r>
              <a:rPr sz="940" b="1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940" b="1" dirty="0">
                <a:latin typeface="Aptos Display" panose="020B0004020202020204" pitchFamily="34" charset="0"/>
                <a:cs typeface="Roboto"/>
              </a:rPr>
              <a:t>olan</a:t>
            </a:r>
            <a:r>
              <a:rPr sz="940" b="1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40" b="1" dirty="0">
                <a:latin typeface="Aptos Display" panose="020B0004020202020204" pitchFamily="34" charset="0"/>
                <a:cs typeface="Roboto"/>
              </a:rPr>
              <a:t>hasta</a:t>
            </a:r>
            <a:r>
              <a:rPr sz="940" b="1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40" b="1" dirty="0">
                <a:latin typeface="Aptos Display" panose="020B0004020202020204" pitchFamily="34" charset="0"/>
                <a:cs typeface="Roboto"/>
              </a:rPr>
              <a:t>oranı</a:t>
            </a:r>
            <a:r>
              <a:rPr sz="940" b="1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940" b="1" spc="-25" dirty="0">
                <a:latin typeface="Aptos Display" panose="020B0004020202020204" pitchFamily="34" charset="0"/>
                <a:cs typeface="Roboto"/>
              </a:rPr>
              <a:t>(%)</a:t>
            </a:r>
            <a:endParaRPr sz="94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56644" y="3919821"/>
            <a:ext cx="214481" cy="43307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ts val="1665"/>
              </a:lnSpc>
              <a:spcBef>
                <a:spcPts val="90"/>
              </a:spcBef>
            </a:pPr>
            <a:r>
              <a:rPr sz="940" spc="-50" dirty="0">
                <a:latin typeface="Aptos Display" panose="020B0004020202020204" pitchFamily="34" charset="0"/>
                <a:cs typeface="Roboto"/>
              </a:rPr>
              <a:t>0</a:t>
            </a:r>
            <a:endParaRPr sz="940">
              <a:latin typeface="Aptos Display" panose="020B0004020202020204" pitchFamily="34" charset="0"/>
              <a:cs typeface="Roboto"/>
            </a:endParaRPr>
          </a:p>
          <a:p>
            <a:pPr marL="229870">
              <a:lnSpc>
                <a:spcPts val="1665"/>
              </a:lnSpc>
            </a:pPr>
            <a:r>
              <a:rPr sz="940" spc="-50" dirty="0">
                <a:latin typeface="Aptos Display" panose="020B0004020202020204" pitchFamily="34" charset="0"/>
                <a:cs typeface="Roboto"/>
              </a:rPr>
              <a:t>0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35745" y="3997975"/>
            <a:ext cx="0" cy="41202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767"/>
                </a:lnTo>
              </a:path>
            </a:pathLst>
          </a:custGeom>
          <a:ln w="17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93305" y="4032656"/>
            <a:ext cx="82404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50" dirty="0">
                <a:latin typeface="Aptos Display" panose="020B0004020202020204" pitchFamily="34" charset="0"/>
                <a:cs typeface="Roboto"/>
              </a:rPr>
              <a:t>3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40797" y="3997975"/>
            <a:ext cx="0" cy="41202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767"/>
                </a:lnTo>
              </a:path>
            </a:pathLst>
          </a:custGeom>
          <a:ln w="17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97946" y="4032656"/>
            <a:ext cx="82404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50" dirty="0">
                <a:latin typeface="Aptos Display" panose="020B0004020202020204" pitchFamily="34" charset="0"/>
                <a:cs typeface="Roboto"/>
              </a:rPr>
              <a:t>6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45849" y="3997975"/>
            <a:ext cx="0" cy="41202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767"/>
                </a:lnTo>
              </a:path>
            </a:pathLst>
          </a:custGeom>
          <a:ln w="17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02586" y="4032656"/>
            <a:ext cx="82404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50" dirty="0">
                <a:latin typeface="Aptos Display" panose="020B0004020202020204" pitchFamily="34" charset="0"/>
                <a:cs typeface="Roboto"/>
              </a:rPr>
              <a:t>9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45529" y="3997975"/>
            <a:ext cx="0" cy="41202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767"/>
                </a:lnTo>
              </a:path>
            </a:pathLst>
          </a:custGeom>
          <a:ln w="17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74317" y="4032656"/>
            <a:ext cx="149020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12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50581" y="3997975"/>
            <a:ext cx="0" cy="41202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767"/>
                </a:lnTo>
              </a:path>
            </a:pathLst>
          </a:custGeom>
          <a:ln w="17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78948" y="4032656"/>
            <a:ext cx="149020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15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55634" y="3997975"/>
            <a:ext cx="0" cy="41202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767"/>
                </a:lnTo>
              </a:path>
            </a:pathLst>
          </a:custGeom>
          <a:ln w="17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83591" y="4032656"/>
            <a:ext cx="149020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18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860686" y="3997975"/>
            <a:ext cx="0" cy="41202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767"/>
                </a:lnTo>
              </a:path>
            </a:pathLst>
          </a:custGeom>
          <a:ln w="17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88220" y="4032656"/>
            <a:ext cx="149020" cy="1504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" spc="-25" dirty="0">
                <a:latin typeface="Aptos Display" panose="020B0004020202020204" pitchFamily="34" charset="0"/>
                <a:cs typeface="Roboto"/>
              </a:rPr>
              <a:t>21</a:t>
            </a:r>
            <a:endParaRPr sz="940">
              <a:latin typeface="Aptos Display" panose="020B0004020202020204" pitchFamily="34" charset="0"/>
              <a:cs typeface="Roboto"/>
            </a:endParaRPr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934469" y="4185564"/>
          <a:ext cx="4994910" cy="1268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1280"/>
                <a:gridCol w="408940"/>
                <a:gridCol w="504190"/>
                <a:gridCol w="467360"/>
                <a:gridCol w="662305"/>
                <a:gridCol w="330835"/>
                <a:gridCol w="471805"/>
                <a:gridCol w="495935"/>
                <a:gridCol w="302260"/>
              </a:tblGrid>
              <a:tr h="29591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7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40" b="1" dirty="0">
                          <a:latin typeface="Roboto"/>
                          <a:cs typeface="Roboto"/>
                        </a:rPr>
                        <a:t>PFS</a:t>
                      </a:r>
                      <a:r>
                        <a:rPr sz="940" b="1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40" b="1" spc="-20" dirty="0">
                          <a:latin typeface="Roboto"/>
                          <a:cs typeface="Roboto"/>
                        </a:rPr>
                        <a:t>(ay)</a:t>
                      </a:r>
                      <a:endParaRPr sz="940">
                        <a:latin typeface="Roboto"/>
                        <a:cs typeface="Roboto"/>
                      </a:endParaRPr>
                    </a:p>
                  </a:txBody>
                  <a:tcPr marL="0" marR="0" marT="10011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7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0" marB="0"/>
                </a:tc>
              </a:tr>
              <a:tr h="420370">
                <a:tc>
                  <a:txBody>
                    <a:bodyPr/>
                    <a:lstStyle/>
                    <a:p>
                      <a:pPr marR="83185" algn="r">
                        <a:lnSpc>
                          <a:spcPts val="1930"/>
                        </a:lnSpc>
                      </a:pPr>
                      <a:r>
                        <a:rPr sz="1000" b="1" dirty="0">
                          <a:latin typeface="Roboto"/>
                          <a:cs typeface="Roboto"/>
                        </a:rPr>
                        <a:t>Risk</a:t>
                      </a:r>
                      <a:r>
                        <a:rPr sz="1000" b="1" spc="-1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b="1" dirty="0">
                          <a:latin typeface="Roboto"/>
                          <a:cs typeface="Roboto"/>
                        </a:rPr>
                        <a:t>altındaki</a:t>
                      </a:r>
                      <a:r>
                        <a:rPr sz="1000" b="1" spc="-10" dirty="0">
                          <a:latin typeface="Roboto"/>
                          <a:cs typeface="Roboto"/>
                        </a:rPr>
                        <a:t> hastalar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8191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latin typeface="Roboto"/>
                          <a:cs typeface="Roboto"/>
                        </a:rPr>
                        <a:t>VGPR</a:t>
                      </a:r>
                      <a:r>
                        <a:rPr sz="1000" spc="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dirty="0">
                          <a:latin typeface="Roboto"/>
                          <a:cs typeface="Roboto"/>
                        </a:rPr>
                        <a:t>veya</a:t>
                      </a:r>
                      <a:r>
                        <a:rPr sz="1000" spc="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dirty="0">
                          <a:latin typeface="Roboto"/>
                          <a:cs typeface="Roboto"/>
                        </a:rPr>
                        <a:t>daha</a:t>
                      </a:r>
                      <a:r>
                        <a:rPr sz="1000" spc="4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spc="-25" dirty="0">
                          <a:latin typeface="Roboto"/>
                          <a:cs typeface="Roboto"/>
                        </a:rPr>
                        <a:t>iyi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3081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31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29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25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4480" marR="21590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12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8420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Roboto"/>
                          <a:cs typeface="Roboto"/>
                        </a:rPr>
                        <a:t>7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Roboto"/>
                          <a:cs typeface="Roboto"/>
                        </a:rPr>
                        <a:t>2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Roboto"/>
                          <a:cs typeface="Roboto"/>
                        </a:rPr>
                        <a:t>0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Roboto"/>
                          <a:cs typeface="Roboto"/>
                        </a:rPr>
                        <a:t>0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5775" marB="0"/>
                </a:tc>
              </a:tr>
              <a:tr h="311785">
                <a:tc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Roboto"/>
                          <a:cs typeface="Roboto"/>
                        </a:rPr>
                        <a:t>VGPR’den</a:t>
                      </a:r>
                      <a:r>
                        <a:rPr sz="1000" spc="5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dirty="0">
                          <a:latin typeface="Roboto"/>
                          <a:cs typeface="Roboto"/>
                        </a:rPr>
                        <a:t>daha</a:t>
                      </a:r>
                      <a:r>
                        <a:rPr sz="1000" spc="6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spc="-25" dirty="0">
                          <a:latin typeface="Roboto"/>
                          <a:cs typeface="Roboto"/>
                        </a:rPr>
                        <a:t>az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6931" marB="0"/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217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101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44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  <a:tc>
                  <a:txBody>
                    <a:bodyPr/>
                    <a:lstStyle/>
                    <a:p>
                      <a:pPr marL="284480" marR="215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20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5" dirty="0">
                          <a:latin typeface="Roboto"/>
                          <a:cs typeface="Roboto"/>
                        </a:rPr>
                        <a:t>10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>
                          <a:latin typeface="Roboto"/>
                          <a:cs typeface="Roboto"/>
                        </a:rPr>
                        <a:t>4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>
                          <a:latin typeface="Roboto"/>
                          <a:cs typeface="Roboto"/>
                        </a:rPr>
                        <a:t>0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>
                          <a:latin typeface="Roboto"/>
                          <a:cs typeface="Roboto"/>
                        </a:rPr>
                        <a:t>0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17327" marB="0"/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5035948" y="2974438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62811" y="29583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783421" y="2974438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15657" y="29583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40436" y="2974438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67302" y="29583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681336" y="2974438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13572" y="29583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93282" y="2974438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20148" y="29583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29130" y="2823997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55994" y="280788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03467" y="2727284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30332" y="2711167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36908" y="2641318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69145" y="262520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04672" y="2641318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31535" y="262520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117820" y="2324317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144686" y="230820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489193" y="2265215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521430" y="2249098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101703" y="2324317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28567" y="230820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83180" y="2641318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515416" y="262520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434822" y="2641318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67060" y="262520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24075" y="2641318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450941" y="262520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864655" y="2815936"/>
            <a:ext cx="59300" cy="16173"/>
          </a:xfrm>
          <a:custGeom>
            <a:avLst/>
            <a:gdLst/>
            <a:ahLst/>
            <a:cxnLst/>
            <a:rect l="l" t="t" r="r" b="b"/>
            <a:pathLst>
              <a:path w="97789" h="26670">
                <a:moveTo>
                  <a:pt x="0" y="26585"/>
                </a:moveTo>
                <a:lnTo>
                  <a:pt x="97463" y="26585"/>
                </a:lnTo>
                <a:lnTo>
                  <a:pt x="97463" y="0"/>
                </a:lnTo>
                <a:lnTo>
                  <a:pt x="0" y="0"/>
                </a:lnTo>
                <a:lnTo>
                  <a:pt x="0" y="26585"/>
                </a:lnTo>
                <a:close/>
              </a:path>
            </a:pathLst>
          </a:custGeom>
          <a:solidFill>
            <a:srgbClr val="122856"/>
          </a:solidFill>
          <a:ln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896892" y="280788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859281" y="2815936"/>
            <a:ext cx="59300" cy="16173"/>
          </a:xfrm>
          <a:custGeom>
            <a:avLst/>
            <a:gdLst/>
            <a:ahLst/>
            <a:cxnLst/>
            <a:rect l="l" t="t" r="r" b="b"/>
            <a:pathLst>
              <a:path w="97789" h="26670">
                <a:moveTo>
                  <a:pt x="0" y="26585"/>
                </a:moveTo>
                <a:lnTo>
                  <a:pt x="97463" y="26585"/>
                </a:lnTo>
                <a:lnTo>
                  <a:pt x="97463" y="0"/>
                </a:lnTo>
                <a:lnTo>
                  <a:pt x="0" y="0"/>
                </a:lnTo>
                <a:lnTo>
                  <a:pt x="0" y="26585"/>
                </a:lnTo>
                <a:close/>
              </a:path>
            </a:pathLst>
          </a:custGeom>
          <a:solidFill>
            <a:srgbClr val="122856"/>
          </a:solidFill>
          <a:ln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891519" y="280788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816298" y="2823997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843162" y="280788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778047" y="2974438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810284" y="29583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92964" y="2974438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025200" y="29583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322635" y="2265212"/>
            <a:ext cx="2740505" cy="709289"/>
          </a:xfrm>
          <a:custGeom>
            <a:avLst/>
            <a:gdLst/>
            <a:ahLst/>
            <a:cxnLst/>
            <a:rect l="l" t="t" r="r" b="b"/>
            <a:pathLst>
              <a:path w="4519295" h="1169670">
                <a:moveTo>
                  <a:pt x="4518752" y="1169566"/>
                </a:moveTo>
                <a:lnTo>
                  <a:pt x="3342484" y="1169566"/>
                </a:lnTo>
                <a:lnTo>
                  <a:pt x="3342484" y="920223"/>
                </a:lnTo>
                <a:lnTo>
                  <a:pt x="2389874" y="920223"/>
                </a:lnTo>
                <a:lnTo>
                  <a:pt x="2389874" y="762919"/>
                </a:lnTo>
                <a:lnTo>
                  <a:pt x="2321143" y="762919"/>
                </a:lnTo>
                <a:lnTo>
                  <a:pt x="2321143" y="620274"/>
                </a:lnTo>
                <a:lnTo>
                  <a:pt x="1861922" y="620274"/>
                </a:lnTo>
                <a:lnTo>
                  <a:pt x="1861922" y="517701"/>
                </a:lnTo>
                <a:lnTo>
                  <a:pt x="1795578" y="517701"/>
                </a:lnTo>
                <a:lnTo>
                  <a:pt x="1795578" y="410081"/>
                </a:lnTo>
                <a:lnTo>
                  <a:pt x="1687131" y="410081"/>
                </a:lnTo>
                <a:lnTo>
                  <a:pt x="1687131" y="309111"/>
                </a:lnTo>
                <a:lnTo>
                  <a:pt x="1531010" y="309111"/>
                </a:lnTo>
                <a:lnTo>
                  <a:pt x="1531010" y="204695"/>
                </a:lnTo>
                <a:lnTo>
                  <a:pt x="1355822" y="204695"/>
                </a:lnTo>
                <a:lnTo>
                  <a:pt x="1355822" y="95484"/>
                </a:lnTo>
                <a:lnTo>
                  <a:pt x="643153" y="95484"/>
                </a:lnTo>
                <a:lnTo>
                  <a:pt x="643153" y="0"/>
                </a:lnTo>
                <a:lnTo>
                  <a:pt x="0" y="0"/>
                </a:lnTo>
              </a:path>
            </a:pathLst>
          </a:custGeom>
          <a:ln w="26585">
            <a:solidFill>
              <a:srgbClr val="D3770C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322633" y="2265214"/>
            <a:ext cx="3046631" cy="1563747"/>
          </a:xfrm>
          <a:custGeom>
            <a:avLst/>
            <a:gdLst/>
            <a:ahLst/>
            <a:cxnLst/>
            <a:rect l="l" t="t" r="r" b="b"/>
            <a:pathLst>
              <a:path w="5024120" h="2578735">
                <a:moveTo>
                  <a:pt x="5023794" y="2578350"/>
                </a:moveTo>
                <a:lnTo>
                  <a:pt x="3880520" y="2578350"/>
                </a:lnTo>
                <a:lnTo>
                  <a:pt x="3880520" y="2537284"/>
                </a:lnTo>
                <a:lnTo>
                  <a:pt x="3602455" y="2537284"/>
                </a:lnTo>
                <a:lnTo>
                  <a:pt x="3602455" y="2494855"/>
                </a:lnTo>
                <a:lnTo>
                  <a:pt x="3224153" y="2494855"/>
                </a:lnTo>
                <a:lnTo>
                  <a:pt x="3224153" y="2460867"/>
                </a:lnTo>
                <a:lnTo>
                  <a:pt x="3176416" y="2460867"/>
                </a:lnTo>
                <a:lnTo>
                  <a:pt x="3176416" y="2440103"/>
                </a:lnTo>
                <a:lnTo>
                  <a:pt x="3134648" y="2440103"/>
                </a:lnTo>
                <a:lnTo>
                  <a:pt x="3134648" y="2408848"/>
                </a:lnTo>
                <a:lnTo>
                  <a:pt x="3100439" y="2408848"/>
                </a:lnTo>
                <a:lnTo>
                  <a:pt x="3100439" y="2381697"/>
                </a:lnTo>
                <a:lnTo>
                  <a:pt x="2765894" y="2381697"/>
                </a:lnTo>
                <a:lnTo>
                  <a:pt x="2765894" y="2350441"/>
                </a:lnTo>
                <a:lnTo>
                  <a:pt x="2611543" y="2350441"/>
                </a:lnTo>
                <a:lnTo>
                  <a:pt x="2611543" y="2323300"/>
                </a:lnTo>
                <a:lnTo>
                  <a:pt x="2502552" y="2323300"/>
                </a:lnTo>
                <a:lnTo>
                  <a:pt x="2502552" y="2292726"/>
                </a:lnTo>
                <a:lnTo>
                  <a:pt x="2476688" y="2292726"/>
                </a:lnTo>
                <a:lnTo>
                  <a:pt x="2476688" y="2269229"/>
                </a:lnTo>
                <a:lnTo>
                  <a:pt x="2318767" y="2269229"/>
                </a:lnTo>
                <a:lnTo>
                  <a:pt x="2318767" y="2244821"/>
                </a:lnTo>
                <a:lnTo>
                  <a:pt x="2277794" y="2244821"/>
                </a:lnTo>
                <a:lnTo>
                  <a:pt x="2277794" y="2210833"/>
                </a:lnTo>
                <a:lnTo>
                  <a:pt x="2114302" y="2210833"/>
                </a:lnTo>
                <a:lnTo>
                  <a:pt x="2114302" y="2167483"/>
                </a:lnTo>
                <a:lnTo>
                  <a:pt x="2002117" y="2167483"/>
                </a:lnTo>
                <a:lnTo>
                  <a:pt x="2002117" y="2118668"/>
                </a:lnTo>
                <a:lnTo>
                  <a:pt x="1803222" y="2118668"/>
                </a:lnTo>
                <a:lnTo>
                  <a:pt x="1803222" y="2096763"/>
                </a:lnTo>
                <a:lnTo>
                  <a:pt x="1769003" y="2096763"/>
                </a:lnTo>
                <a:lnTo>
                  <a:pt x="1769003" y="2051141"/>
                </a:lnTo>
                <a:lnTo>
                  <a:pt x="1691833" y="2051141"/>
                </a:lnTo>
                <a:lnTo>
                  <a:pt x="1691833" y="1985436"/>
                </a:lnTo>
                <a:lnTo>
                  <a:pt x="1672734" y="1985436"/>
                </a:lnTo>
                <a:lnTo>
                  <a:pt x="1672734" y="1943689"/>
                </a:lnTo>
                <a:lnTo>
                  <a:pt x="1588799" y="1943689"/>
                </a:lnTo>
                <a:lnTo>
                  <a:pt x="1588799" y="1902392"/>
                </a:lnTo>
                <a:lnTo>
                  <a:pt x="1572098" y="1902392"/>
                </a:lnTo>
                <a:lnTo>
                  <a:pt x="1572098" y="1885743"/>
                </a:lnTo>
                <a:lnTo>
                  <a:pt x="1554591" y="1885743"/>
                </a:lnTo>
                <a:lnTo>
                  <a:pt x="1554591" y="1802929"/>
                </a:lnTo>
                <a:lnTo>
                  <a:pt x="1513618" y="1802929"/>
                </a:lnTo>
                <a:lnTo>
                  <a:pt x="1513618" y="1781945"/>
                </a:lnTo>
                <a:lnTo>
                  <a:pt x="1484185" y="1781945"/>
                </a:lnTo>
                <a:lnTo>
                  <a:pt x="1484185" y="1764605"/>
                </a:lnTo>
                <a:lnTo>
                  <a:pt x="1412585" y="1764605"/>
                </a:lnTo>
                <a:lnTo>
                  <a:pt x="1412585" y="1725361"/>
                </a:lnTo>
                <a:lnTo>
                  <a:pt x="1352513" y="1725361"/>
                </a:lnTo>
                <a:lnTo>
                  <a:pt x="1352513" y="1690922"/>
                </a:lnTo>
                <a:lnTo>
                  <a:pt x="1279720" y="1690922"/>
                </a:lnTo>
                <a:lnTo>
                  <a:pt x="1279720" y="1653279"/>
                </a:lnTo>
                <a:lnTo>
                  <a:pt x="1265396" y="1653279"/>
                </a:lnTo>
                <a:lnTo>
                  <a:pt x="1265396" y="1621332"/>
                </a:lnTo>
                <a:lnTo>
                  <a:pt x="1231585" y="1621332"/>
                </a:lnTo>
                <a:lnTo>
                  <a:pt x="1231585" y="1562025"/>
                </a:lnTo>
                <a:lnTo>
                  <a:pt x="1192602" y="1562025"/>
                </a:lnTo>
                <a:lnTo>
                  <a:pt x="1192602" y="1528026"/>
                </a:lnTo>
                <a:lnTo>
                  <a:pt x="1158383" y="1528026"/>
                </a:lnTo>
                <a:lnTo>
                  <a:pt x="1158383" y="1509556"/>
                </a:lnTo>
                <a:lnTo>
                  <a:pt x="1101107" y="1509556"/>
                </a:lnTo>
                <a:lnTo>
                  <a:pt x="1101107" y="1457767"/>
                </a:lnTo>
                <a:lnTo>
                  <a:pt x="1075642" y="1457767"/>
                </a:lnTo>
                <a:lnTo>
                  <a:pt x="1075642" y="1415789"/>
                </a:lnTo>
                <a:lnTo>
                  <a:pt x="1057350" y="1415789"/>
                </a:lnTo>
                <a:lnTo>
                  <a:pt x="1057350" y="1377465"/>
                </a:lnTo>
                <a:lnTo>
                  <a:pt x="1027507" y="1377465"/>
                </a:lnTo>
                <a:lnTo>
                  <a:pt x="1027507" y="1338221"/>
                </a:lnTo>
                <a:lnTo>
                  <a:pt x="990514" y="1338221"/>
                </a:lnTo>
                <a:lnTo>
                  <a:pt x="990514" y="1300578"/>
                </a:lnTo>
                <a:lnTo>
                  <a:pt x="963070" y="1300578"/>
                </a:lnTo>
                <a:lnTo>
                  <a:pt x="963070" y="1257919"/>
                </a:lnTo>
                <a:lnTo>
                  <a:pt x="931647" y="1257919"/>
                </a:lnTo>
                <a:lnTo>
                  <a:pt x="931647" y="1194277"/>
                </a:lnTo>
                <a:lnTo>
                  <a:pt x="887889" y="1194277"/>
                </a:lnTo>
                <a:lnTo>
                  <a:pt x="887889" y="1160278"/>
                </a:lnTo>
                <a:lnTo>
                  <a:pt x="853272" y="1160278"/>
                </a:lnTo>
                <a:lnTo>
                  <a:pt x="853272" y="1126290"/>
                </a:lnTo>
                <a:lnTo>
                  <a:pt x="816278" y="1126290"/>
                </a:lnTo>
                <a:lnTo>
                  <a:pt x="816278" y="1100741"/>
                </a:lnTo>
                <a:lnTo>
                  <a:pt x="778091" y="1100741"/>
                </a:lnTo>
                <a:lnTo>
                  <a:pt x="778091" y="1073359"/>
                </a:lnTo>
                <a:lnTo>
                  <a:pt x="731150" y="1073359"/>
                </a:lnTo>
                <a:lnTo>
                  <a:pt x="731150" y="1037999"/>
                </a:lnTo>
                <a:lnTo>
                  <a:pt x="696942" y="1037999"/>
                </a:lnTo>
                <a:lnTo>
                  <a:pt x="696942" y="1004011"/>
                </a:lnTo>
                <a:lnTo>
                  <a:pt x="635676" y="1004011"/>
                </a:lnTo>
                <a:lnTo>
                  <a:pt x="635676" y="915720"/>
                </a:lnTo>
                <a:lnTo>
                  <a:pt x="601468" y="915720"/>
                </a:lnTo>
                <a:lnTo>
                  <a:pt x="601468" y="857324"/>
                </a:lnTo>
                <a:lnTo>
                  <a:pt x="548957" y="857324"/>
                </a:lnTo>
                <a:lnTo>
                  <a:pt x="548957" y="826299"/>
                </a:lnTo>
                <a:lnTo>
                  <a:pt x="527481" y="826299"/>
                </a:lnTo>
                <a:lnTo>
                  <a:pt x="527481" y="731621"/>
                </a:lnTo>
                <a:lnTo>
                  <a:pt x="501618" y="731621"/>
                </a:lnTo>
                <a:lnTo>
                  <a:pt x="501618" y="670482"/>
                </a:lnTo>
                <a:lnTo>
                  <a:pt x="459054" y="670482"/>
                </a:lnTo>
                <a:lnTo>
                  <a:pt x="459054" y="649948"/>
                </a:lnTo>
                <a:lnTo>
                  <a:pt x="434793" y="649948"/>
                </a:lnTo>
                <a:lnTo>
                  <a:pt x="434793" y="627823"/>
                </a:lnTo>
                <a:lnTo>
                  <a:pt x="394616" y="627823"/>
                </a:lnTo>
                <a:lnTo>
                  <a:pt x="394616" y="568506"/>
                </a:lnTo>
                <a:lnTo>
                  <a:pt x="375915" y="568506"/>
                </a:lnTo>
                <a:lnTo>
                  <a:pt x="375915" y="558014"/>
                </a:lnTo>
                <a:lnTo>
                  <a:pt x="359612" y="558014"/>
                </a:lnTo>
                <a:lnTo>
                  <a:pt x="359612" y="522654"/>
                </a:lnTo>
                <a:lnTo>
                  <a:pt x="326199" y="522654"/>
                </a:lnTo>
                <a:lnTo>
                  <a:pt x="326199" y="465388"/>
                </a:lnTo>
                <a:lnTo>
                  <a:pt x="315456" y="465388"/>
                </a:lnTo>
                <a:lnTo>
                  <a:pt x="315456" y="407212"/>
                </a:lnTo>
                <a:lnTo>
                  <a:pt x="276860" y="407212"/>
                </a:lnTo>
                <a:lnTo>
                  <a:pt x="276860" y="378019"/>
                </a:lnTo>
                <a:lnTo>
                  <a:pt x="262546" y="378019"/>
                </a:lnTo>
                <a:lnTo>
                  <a:pt x="262546" y="286535"/>
                </a:lnTo>
                <a:lnTo>
                  <a:pt x="244641" y="286535"/>
                </a:lnTo>
                <a:lnTo>
                  <a:pt x="244641" y="244327"/>
                </a:lnTo>
                <a:lnTo>
                  <a:pt x="221176" y="244327"/>
                </a:lnTo>
                <a:lnTo>
                  <a:pt x="221176" y="187292"/>
                </a:lnTo>
                <a:lnTo>
                  <a:pt x="200883" y="187292"/>
                </a:lnTo>
                <a:lnTo>
                  <a:pt x="200883" y="109504"/>
                </a:lnTo>
                <a:lnTo>
                  <a:pt x="150759" y="109504"/>
                </a:lnTo>
                <a:lnTo>
                  <a:pt x="150759" y="63882"/>
                </a:lnTo>
                <a:lnTo>
                  <a:pt x="125702" y="63882"/>
                </a:lnTo>
                <a:lnTo>
                  <a:pt x="125702" y="31936"/>
                </a:lnTo>
                <a:lnTo>
                  <a:pt x="71599" y="31936"/>
                </a:lnTo>
                <a:lnTo>
                  <a:pt x="71599" y="12324"/>
                </a:lnTo>
                <a:lnTo>
                  <a:pt x="21873" y="12324"/>
                </a:lnTo>
                <a:lnTo>
                  <a:pt x="21873" y="0"/>
                </a:ln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342200" y="3828729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369066" y="381261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955353" y="3828729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982217" y="381261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939233" y="3828729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966099" y="381261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869385" y="3828729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896251" y="381261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729691" y="3828729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756556" y="381261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675961" y="3828729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702826" y="381261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375079" y="3780372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401945" y="3764255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326722" y="3780372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353588" y="3764255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310605" y="3780372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337469" y="3764255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256876" y="3780372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283741" y="3764255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106434" y="3710525"/>
            <a:ext cx="5930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138672" y="3694407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741077" y="3640677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767942" y="3624559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633621" y="360843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660485" y="3592322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467059" y="3549338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493924" y="35332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397212" y="3549338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424077" y="353322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316619" y="3484863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348856" y="3468745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295128" y="344187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327365" y="3425762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219907" y="3361286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246771" y="3339797"/>
            <a:ext cx="0" cy="37736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2019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080213" y="329143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112449" y="327532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004990" y="3194726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031855" y="3178609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854549" y="2990556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881414" y="2974439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838431" y="2990556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870669" y="2974439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811567" y="2961004"/>
            <a:ext cx="59300" cy="16173"/>
          </a:xfrm>
          <a:custGeom>
            <a:avLst/>
            <a:gdLst/>
            <a:ahLst/>
            <a:cxnLst/>
            <a:rect l="l" t="t" r="r" b="b"/>
            <a:pathLst>
              <a:path w="97789" h="26670">
                <a:moveTo>
                  <a:pt x="0" y="26585"/>
                </a:moveTo>
                <a:lnTo>
                  <a:pt x="97463" y="26585"/>
                </a:lnTo>
                <a:lnTo>
                  <a:pt x="97463" y="0"/>
                </a:lnTo>
                <a:lnTo>
                  <a:pt x="0" y="0"/>
                </a:lnTo>
                <a:lnTo>
                  <a:pt x="0" y="2658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843804" y="2952947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811567" y="2950258"/>
            <a:ext cx="59300" cy="16173"/>
          </a:xfrm>
          <a:custGeom>
            <a:avLst/>
            <a:gdLst/>
            <a:ahLst/>
            <a:cxnLst/>
            <a:rect l="l" t="t" r="r" b="b"/>
            <a:pathLst>
              <a:path w="97789" h="26670">
                <a:moveTo>
                  <a:pt x="0" y="26585"/>
                </a:moveTo>
                <a:lnTo>
                  <a:pt x="97463" y="26585"/>
                </a:lnTo>
                <a:lnTo>
                  <a:pt x="97463" y="0"/>
                </a:lnTo>
                <a:lnTo>
                  <a:pt x="0" y="0"/>
                </a:lnTo>
                <a:lnTo>
                  <a:pt x="0" y="2658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843804" y="294220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763211" y="2926082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795448" y="2909964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20227" y="2893845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752465" y="2877726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698736" y="2872352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725600" y="2856236"/>
            <a:ext cx="0" cy="37736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2019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655752" y="2818624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687990" y="2802506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639634" y="2786387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666498" y="2770269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612771" y="2764895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2639634" y="2748778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612771" y="2732657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639634" y="271654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602025" y="2711166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628888" y="2695048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2596651" y="2684301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623516" y="2668185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532176" y="2630572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2559040" y="2614454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2489194" y="2576844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521430" y="2555353"/>
            <a:ext cx="0" cy="37736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2019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2473074" y="251236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2499938" y="2496251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2413973" y="2372673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440837" y="2356556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2387108" y="2324317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413973" y="2308200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370988" y="2297453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397853" y="2275963"/>
            <a:ext cx="0" cy="37736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2019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328006" y="2275961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354870" y="2259843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295767" y="2265215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322633" y="2249098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2451583" y="2490877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2483820" y="2474759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2757838" y="2915337"/>
            <a:ext cx="53909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604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784702" y="2899218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3182298" y="3334421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3214534" y="3318305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3279008" y="344187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3305874" y="3425762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3262890" y="344187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3295128" y="3425762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3617502" y="360843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3649739" y="3592322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596010" y="3608439"/>
            <a:ext cx="5930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97463" y="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622873" y="3592322"/>
            <a:ext cx="0" cy="3234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160"/>
                </a:moveTo>
                <a:lnTo>
                  <a:pt x="0" y="0"/>
                </a:lnTo>
              </a:path>
            </a:pathLst>
          </a:custGeom>
          <a:ln w="2658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252817" y="2882242"/>
            <a:ext cx="1047376" cy="149860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10" b="1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VGPR</a:t>
            </a:r>
            <a:r>
              <a:rPr sz="910" b="1" spc="8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910" b="1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veya</a:t>
            </a:r>
            <a:r>
              <a:rPr sz="910" b="1" spc="8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910" b="1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daha</a:t>
            </a:r>
            <a:r>
              <a:rPr sz="910" b="1" spc="8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910" b="1" spc="-25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iyi</a:t>
            </a:r>
            <a:endParaRPr sz="91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568185" y="3737802"/>
            <a:ext cx="996932" cy="149860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10" b="1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VGPR’den</a:t>
            </a:r>
            <a:r>
              <a:rPr sz="910" b="1" spc="135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910" b="1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daha</a:t>
            </a:r>
            <a:r>
              <a:rPr sz="910" b="1" spc="135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910" b="1" spc="-25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az</a:t>
            </a:r>
            <a:endParaRPr sz="91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7444311" y="2055179"/>
            <a:ext cx="1510608" cy="692731"/>
          </a:xfrm>
          <a:custGeom>
            <a:avLst/>
            <a:gdLst/>
            <a:ahLst/>
            <a:cxnLst/>
            <a:rect l="l" t="t" r="r" b="b"/>
            <a:pathLst>
              <a:path w="2491105" h="1142364">
                <a:moveTo>
                  <a:pt x="2490719" y="0"/>
                </a:moveTo>
                <a:lnTo>
                  <a:pt x="205009" y="0"/>
                </a:lnTo>
                <a:lnTo>
                  <a:pt x="158003" y="5414"/>
                </a:lnTo>
                <a:lnTo>
                  <a:pt x="114852" y="20837"/>
                </a:lnTo>
                <a:lnTo>
                  <a:pt x="76787" y="45038"/>
                </a:lnTo>
                <a:lnTo>
                  <a:pt x="45038" y="76787"/>
                </a:lnTo>
                <a:lnTo>
                  <a:pt x="20837" y="114852"/>
                </a:lnTo>
                <a:lnTo>
                  <a:pt x="5414" y="158003"/>
                </a:lnTo>
                <a:lnTo>
                  <a:pt x="0" y="205009"/>
                </a:lnTo>
                <a:lnTo>
                  <a:pt x="0" y="1141923"/>
                </a:lnTo>
                <a:lnTo>
                  <a:pt x="2490719" y="1141923"/>
                </a:lnTo>
                <a:lnTo>
                  <a:pt x="2490719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0241696" y="2055179"/>
            <a:ext cx="1452078" cy="692731"/>
          </a:xfrm>
          <a:custGeom>
            <a:avLst/>
            <a:gdLst/>
            <a:ahLst/>
            <a:cxnLst/>
            <a:rect l="l" t="t" r="r" b="b"/>
            <a:pathLst>
              <a:path w="2394584" h="1142364">
                <a:moveTo>
                  <a:pt x="2200362" y="0"/>
                </a:moveTo>
                <a:lnTo>
                  <a:pt x="0" y="0"/>
                </a:lnTo>
                <a:lnTo>
                  <a:pt x="0" y="1141923"/>
                </a:lnTo>
                <a:lnTo>
                  <a:pt x="2394503" y="1141923"/>
                </a:lnTo>
                <a:lnTo>
                  <a:pt x="2394503" y="194130"/>
                </a:lnTo>
                <a:lnTo>
                  <a:pt x="2389375" y="149619"/>
                </a:lnTo>
                <a:lnTo>
                  <a:pt x="2374770" y="108758"/>
                </a:lnTo>
                <a:lnTo>
                  <a:pt x="2351852" y="72713"/>
                </a:lnTo>
                <a:lnTo>
                  <a:pt x="2321787" y="42649"/>
                </a:lnTo>
                <a:lnTo>
                  <a:pt x="2285740" y="19732"/>
                </a:lnTo>
                <a:lnTo>
                  <a:pt x="2244877" y="5127"/>
                </a:lnTo>
                <a:lnTo>
                  <a:pt x="220036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graphicFrame>
        <p:nvGraphicFramePr>
          <p:cNvPr id="186" name="object 186"/>
          <p:cNvGraphicFramePr>
            <a:graphicFrameLocks noGrp="1"/>
          </p:cNvGraphicFramePr>
          <p:nvPr/>
        </p:nvGraphicFramePr>
        <p:xfrm>
          <a:off x="7438301" y="2049169"/>
          <a:ext cx="4260850" cy="4261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380"/>
                <a:gridCol w="1286510"/>
                <a:gridCol w="1457960"/>
              </a:tblGrid>
              <a:tr h="1412875">
                <a:tc rowSpan="2">
                  <a:txBody>
                    <a:bodyPr/>
                    <a:lstStyle/>
                    <a:p>
                      <a:pPr marL="225425" marR="913765">
                        <a:lnSpc>
                          <a:spcPts val="2460"/>
                        </a:lnSpc>
                        <a:spcBef>
                          <a:spcPts val="795"/>
                        </a:spcBef>
                      </a:pPr>
                      <a:r>
                        <a:rPr sz="1305" b="1" spc="-10" dirty="0">
                          <a:solidFill>
                            <a:srgbClr val="404040"/>
                          </a:solidFill>
                          <a:latin typeface="Roboto"/>
                          <a:cs typeface="Roboto"/>
                        </a:rPr>
                        <a:t>Sonlanım </a:t>
                      </a:r>
                      <a:r>
                        <a:rPr sz="1305" b="1" dirty="0">
                          <a:solidFill>
                            <a:srgbClr val="404040"/>
                          </a:solidFill>
                          <a:latin typeface="Roboto"/>
                          <a:cs typeface="Roboto"/>
                        </a:rPr>
                        <a:t>noktası,</a:t>
                      </a:r>
                      <a:r>
                        <a:rPr sz="1305" b="1" spc="90" dirty="0">
                          <a:solidFill>
                            <a:srgbClr val="40404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5" b="1" spc="-25" dirty="0">
                          <a:solidFill>
                            <a:srgbClr val="404040"/>
                          </a:solidFill>
                          <a:latin typeface="Roboto"/>
                          <a:cs typeface="Roboto"/>
                        </a:rPr>
                        <a:t>ay </a:t>
                      </a:r>
                      <a:r>
                        <a:rPr sz="1305" b="1" dirty="0">
                          <a:solidFill>
                            <a:srgbClr val="404040"/>
                          </a:solidFill>
                          <a:latin typeface="Roboto"/>
                          <a:cs typeface="Roboto"/>
                        </a:rPr>
                        <a:t>(%95</a:t>
                      </a:r>
                      <a:r>
                        <a:rPr sz="1305" b="1" spc="70" dirty="0">
                          <a:solidFill>
                            <a:srgbClr val="40404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5" b="1" spc="-25" dirty="0">
                          <a:solidFill>
                            <a:srgbClr val="404040"/>
                          </a:solidFill>
                          <a:latin typeface="Roboto"/>
                          <a:cs typeface="Roboto"/>
                        </a:rPr>
                        <a:t>GA)</a:t>
                      </a:r>
                      <a:endParaRPr sz="1305">
                        <a:latin typeface="Roboto"/>
                        <a:cs typeface="Roboto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1305" spc="-20" dirty="0">
                          <a:latin typeface="Roboto"/>
                          <a:cs typeface="Roboto"/>
                        </a:rPr>
                        <a:t>mDOR</a:t>
                      </a:r>
                      <a:endParaRPr sz="1305">
                        <a:latin typeface="Roboto"/>
                        <a:cs typeface="Roboto"/>
                      </a:endParaRPr>
                    </a:p>
                  </a:txBody>
                  <a:tcPr marL="0" marR="0" marT="61225" marB="0">
                    <a:lnR w="1270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5" marR="498475">
                        <a:lnSpc>
                          <a:spcPts val="2460"/>
                        </a:lnSpc>
                        <a:spcBef>
                          <a:spcPts val="2120"/>
                        </a:spcBef>
                      </a:pPr>
                      <a:r>
                        <a:rPr sz="1305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VGPR</a:t>
                      </a:r>
                      <a:r>
                        <a:rPr sz="1305" b="1" spc="7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5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veya </a:t>
                      </a:r>
                      <a:r>
                        <a:rPr sz="1305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daha</a:t>
                      </a:r>
                      <a:r>
                        <a:rPr sz="1305" b="1" spc="6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5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iyi</a:t>
                      </a:r>
                      <a:endParaRPr sz="1305" dirty="0">
                        <a:latin typeface="Roboto"/>
                        <a:cs typeface="Roboto"/>
                      </a:endParaRPr>
                    </a:p>
                  </a:txBody>
                  <a:tcPr marL="0" marR="0" marT="163267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F1F1F1"/>
                      </a:solidFill>
                      <a:prstDash val="solid"/>
                    </a:lnT>
                    <a:solidFill>
                      <a:srgbClr val="D3770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6855" marR="902970">
                        <a:lnSpc>
                          <a:spcPts val="2460"/>
                        </a:lnSpc>
                        <a:spcBef>
                          <a:spcPts val="2120"/>
                        </a:spcBef>
                      </a:pPr>
                      <a:r>
                        <a:rPr sz="1305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VGPR’den </a:t>
                      </a:r>
                      <a:r>
                        <a:rPr sz="1305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daha</a:t>
                      </a:r>
                      <a:r>
                        <a:rPr sz="1305" b="1" spc="6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5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az</a:t>
                      </a:r>
                      <a:endParaRPr sz="1305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305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36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5" dirty="0">
                          <a:latin typeface="Roboto"/>
                          <a:cs typeface="Roboto"/>
                        </a:rPr>
                        <a:t>4,5</a:t>
                      </a:r>
                      <a:r>
                        <a:rPr sz="1305" spc="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305" dirty="0">
                          <a:latin typeface="Roboto"/>
                          <a:cs typeface="Roboto"/>
                        </a:rPr>
                        <a:t>(3,5-</a:t>
                      </a:r>
                      <a:r>
                        <a:rPr sz="1305" spc="-20" dirty="0">
                          <a:latin typeface="Roboto"/>
                          <a:cs typeface="Roboto"/>
                        </a:rPr>
                        <a:t>7,3)</a:t>
                      </a:r>
                      <a:endParaRPr sz="1305">
                        <a:latin typeface="Roboto"/>
                        <a:cs typeface="Roboto"/>
                      </a:endParaRPr>
                    </a:p>
                  </a:txBody>
                  <a:tcPr marL="0" marR="0" marT="163267" marB="0">
                    <a:lnL w="12700">
                      <a:solidFill>
                        <a:srgbClr val="CCCCCC"/>
                      </a:solidFill>
                      <a:prstDash val="solid"/>
                    </a:lnL>
                    <a:lnT w="28575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6357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100965" marB="0">
                    <a:lnR w="1270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305" dirty="0">
                          <a:latin typeface="Roboto"/>
                          <a:cs typeface="Roboto"/>
                        </a:rPr>
                        <a:t>NE</a:t>
                      </a:r>
                      <a:r>
                        <a:rPr sz="1305" spc="7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305" dirty="0">
                          <a:latin typeface="Roboto"/>
                          <a:cs typeface="Roboto"/>
                        </a:rPr>
                        <a:t>(7,7-</a:t>
                      </a:r>
                      <a:r>
                        <a:rPr sz="1305" spc="-25" dirty="0">
                          <a:latin typeface="Roboto"/>
                          <a:cs typeface="Roboto"/>
                        </a:rPr>
                        <a:t>NE)</a:t>
                      </a:r>
                      <a:endParaRPr sz="1305">
                        <a:latin typeface="Roboto"/>
                        <a:cs typeface="Roboto"/>
                      </a:endParaRPr>
                    </a:p>
                  </a:txBody>
                  <a:tcPr marL="0" marR="0" marT="112438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269240" marB="0">
                    <a:lnL w="12700">
                      <a:solidFill>
                        <a:srgbClr val="CCCCCC"/>
                      </a:solidFill>
                      <a:prstDash val="solid"/>
                    </a:lnL>
                    <a:lnT w="28575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305" spc="-20" dirty="0">
                          <a:latin typeface="Roboto"/>
                          <a:cs typeface="Roboto"/>
                        </a:rPr>
                        <a:t>mPFS</a:t>
                      </a:r>
                      <a:endParaRPr sz="1305">
                        <a:latin typeface="Roboto"/>
                        <a:cs typeface="Roboto"/>
                      </a:endParaRPr>
                    </a:p>
                  </a:txBody>
                  <a:tcPr marL="0" marR="0" marT="113208" marB="0"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305" dirty="0">
                          <a:latin typeface="Roboto"/>
                          <a:cs typeface="Roboto"/>
                        </a:rPr>
                        <a:t>NE</a:t>
                      </a:r>
                      <a:r>
                        <a:rPr sz="1305" spc="7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en-US" sz="1305" spc="70" dirty="0">
                          <a:latin typeface="Roboto"/>
                          <a:cs typeface="Roboto"/>
                        </a:rPr>
                        <a:t>(</a:t>
                      </a:r>
                      <a:r>
                        <a:rPr sz="1305" dirty="0">
                          <a:latin typeface="Roboto"/>
                          <a:cs typeface="Roboto"/>
                        </a:rPr>
                        <a:t>8,5-</a:t>
                      </a:r>
                      <a:r>
                        <a:rPr sz="1305" spc="-25" dirty="0">
                          <a:latin typeface="Roboto"/>
                          <a:cs typeface="Roboto"/>
                        </a:rPr>
                        <a:t>NE)</a:t>
                      </a:r>
                      <a:endParaRPr sz="1305" dirty="0">
                        <a:latin typeface="Roboto"/>
                        <a:cs typeface="Roboto"/>
                      </a:endParaRPr>
                    </a:p>
                  </a:txBody>
                  <a:tcPr marL="0" marR="0" marT="113208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305" dirty="0">
                          <a:latin typeface="Roboto"/>
                          <a:cs typeface="Roboto"/>
                        </a:rPr>
                        <a:t>3,9</a:t>
                      </a:r>
                      <a:r>
                        <a:rPr sz="1305" spc="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305" dirty="0">
                          <a:latin typeface="Roboto"/>
                          <a:cs typeface="Roboto"/>
                        </a:rPr>
                        <a:t>(3,4-</a:t>
                      </a:r>
                      <a:r>
                        <a:rPr sz="1305" spc="-20" dirty="0">
                          <a:latin typeface="Roboto"/>
                          <a:cs typeface="Roboto"/>
                        </a:rPr>
                        <a:t>4,6)</a:t>
                      </a:r>
                      <a:endParaRPr sz="1305">
                        <a:latin typeface="Roboto"/>
                        <a:cs typeface="Roboto"/>
                      </a:endParaRPr>
                    </a:p>
                  </a:txBody>
                  <a:tcPr marL="0" marR="0" marT="113208" marB="0">
                    <a:lnL w="12700">
                      <a:solidFill>
                        <a:srgbClr val="CCCCCC"/>
                      </a:solidFill>
                      <a:prstDash val="solid"/>
                    </a:lnL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305" spc="-25" dirty="0">
                          <a:latin typeface="Roboto"/>
                          <a:cs typeface="Roboto"/>
                        </a:rPr>
                        <a:t>mOS</a:t>
                      </a:r>
                      <a:endParaRPr sz="1305">
                        <a:latin typeface="Roboto"/>
                        <a:cs typeface="Roboto"/>
                      </a:endParaRPr>
                    </a:p>
                  </a:txBody>
                  <a:tcPr marL="0" marR="0" marT="113979" marB="0"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305" dirty="0">
                          <a:latin typeface="Roboto"/>
                          <a:cs typeface="Roboto"/>
                        </a:rPr>
                        <a:t>NE</a:t>
                      </a:r>
                      <a:r>
                        <a:rPr sz="1305" spc="7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305" dirty="0">
                          <a:latin typeface="Roboto"/>
                          <a:cs typeface="Roboto"/>
                        </a:rPr>
                        <a:t>(NE-</a:t>
                      </a:r>
                      <a:r>
                        <a:rPr sz="1305" spc="-25" dirty="0">
                          <a:latin typeface="Roboto"/>
                          <a:cs typeface="Roboto"/>
                        </a:rPr>
                        <a:t>NE)</a:t>
                      </a:r>
                      <a:endParaRPr sz="1305">
                        <a:latin typeface="Roboto"/>
                        <a:cs typeface="Roboto"/>
                      </a:endParaRPr>
                    </a:p>
                  </a:txBody>
                  <a:tcPr marL="0" marR="0" marT="113979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305" dirty="0">
                          <a:latin typeface="Roboto"/>
                          <a:cs typeface="Roboto"/>
                        </a:rPr>
                        <a:t>10,9</a:t>
                      </a:r>
                      <a:r>
                        <a:rPr sz="1305" spc="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305" dirty="0">
                          <a:latin typeface="Roboto"/>
                          <a:cs typeface="Roboto"/>
                        </a:rPr>
                        <a:t>(8,4-</a:t>
                      </a:r>
                      <a:r>
                        <a:rPr sz="1305" spc="-10" dirty="0">
                          <a:latin typeface="Roboto"/>
                          <a:cs typeface="Roboto"/>
                        </a:rPr>
                        <a:t>14,2)</a:t>
                      </a:r>
                      <a:endParaRPr sz="1305" dirty="0">
                        <a:latin typeface="Roboto"/>
                        <a:cs typeface="Roboto"/>
                      </a:endParaRPr>
                    </a:p>
                  </a:txBody>
                  <a:tcPr marL="0" marR="0" marT="113979" marB="0">
                    <a:lnL w="12700">
                      <a:solidFill>
                        <a:srgbClr val="CCCCCC"/>
                      </a:solidFill>
                      <a:prstDash val="solid"/>
                    </a:lnL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7" name="object 187"/>
          <p:cNvSpPr txBox="1">
            <a:spLocks noGrp="1"/>
          </p:cNvSpPr>
          <p:nvPr>
            <p:ph type="title"/>
          </p:nvPr>
        </p:nvSpPr>
        <p:spPr>
          <a:xfrm>
            <a:off x="696708" y="120212"/>
            <a:ext cx="11072127" cy="1268730"/>
          </a:xfrm>
          <a:prstGeom prst="rect">
            <a:avLst/>
          </a:prstGeom>
        </p:spPr>
        <p:txBody>
          <a:bodyPr vert="horz" wrap="square" lIns="0" tIns="22333" rIns="0" bIns="0" rtlCol="0">
            <a:spAutoFit/>
          </a:bodyPr>
          <a:lstStyle/>
          <a:p>
            <a:pPr marL="25400" marR="17780">
              <a:lnSpc>
                <a:spcPts val="4860"/>
              </a:lnSpc>
              <a:spcBef>
                <a:spcPts val="290"/>
              </a:spcBef>
            </a:pPr>
            <a:r>
              <a:rPr lang="en-US" sz="2400" b="1" spc="100" dirty="0" err="1">
                <a:latin typeface="Aptos Display" panose="020B0004020202020204" pitchFamily="34" charset="0"/>
              </a:rPr>
              <a:t>Üçlü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Sınıf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Maruziyetli</a:t>
            </a:r>
            <a:r>
              <a:rPr lang="en-US" sz="2400" b="1" spc="100" dirty="0">
                <a:latin typeface="Aptos Display" panose="020B0004020202020204" pitchFamily="34" charset="0"/>
              </a:rPr>
              <a:t> MM </a:t>
            </a:r>
            <a:r>
              <a:rPr lang="en-US" sz="2400" b="1" spc="100" dirty="0" err="1">
                <a:latin typeface="Aptos Display" panose="020B0004020202020204" pitchFamily="34" charset="0"/>
              </a:rPr>
              <a:t>hastalarında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yanıt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derinliği</a:t>
            </a:r>
            <a:r>
              <a:rPr lang="en-US" sz="2400" b="1" spc="100" dirty="0">
                <a:latin typeface="Aptos Display" panose="020B0004020202020204" pitchFamily="34" charset="0"/>
              </a:rPr>
              <a:t>, </a:t>
            </a:r>
            <a:r>
              <a:rPr lang="en-US" sz="2400" b="1" spc="100" dirty="0" err="1">
                <a:latin typeface="Aptos Display" panose="020B0004020202020204" pitchFamily="34" charset="0"/>
              </a:rPr>
              <a:t>yanıt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süresi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ve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sağkalım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ile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ilişkili</a:t>
            </a:r>
            <a:r>
              <a:rPr lang="en-US" sz="2400" b="1" spc="100" dirty="0">
                <a:latin typeface="Aptos Display" panose="020B0004020202020204" pitchFamily="34" charset="0"/>
              </a:rPr>
              <a:t> olabilir.</a:t>
            </a:r>
            <a:r>
              <a:rPr lang="en-US" sz="2185" b="1" spc="100" baseline="31000" dirty="0"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01" name="object 201"/>
          <p:cNvSpPr txBox="1"/>
          <p:nvPr/>
        </p:nvSpPr>
        <p:spPr>
          <a:xfrm>
            <a:off x="704511" y="6555526"/>
            <a:ext cx="2904927" cy="121920"/>
          </a:xfrm>
          <a:prstGeom prst="rect">
            <a:avLst/>
          </a:prstGeom>
        </p:spPr>
        <p:txBody>
          <a:bodyPr vert="horz" wrap="square" lIns="0" tIns="1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Referans: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1.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Mateos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25" dirty="0">
                <a:latin typeface="Aptos Display" panose="020B0004020202020204" pitchFamily="34" charset="0"/>
                <a:cs typeface="Roboto"/>
              </a:rPr>
              <a:t>MV,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Leukemia.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2022;36(5):1371-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1376.</a:t>
            </a:r>
            <a:endParaRPr sz="79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04019" y="5240317"/>
            <a:ext cx="11164817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5" b="1" dirty="0" err="1">
                <a:latin typeface="Aptos Display" panose="020B0004020202020204" pitchFamily="34" charset="0"/>
                <a:cs typeface="Arial Black" panose="020B0A04020102020204"/>
              </a:rPr>
              <a:t>LocoMMotion</a:t>
            </a:r>
            <a:r>
              <a:rPr lang="en-US" sz="1455" b="1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b="1" dirty="0" err="1">
                <a:latin typeface="Aptos Display" panose="020B0004020202020204" pitchFamily="34" charset="0"/>
                <a:cs typeface="Arial Black" panose="020B0A04020102020204"/>
              </a:rPr>
              <a:t>Çalışması</a:t>
            </a:r>
            <a:r>
              <a:rPr lang="en-US" sz="1455" b="1" dirty="0">
                <a:latin typeface="Aptos Display" panose="020B0004020202020204" pitchFamily="34" charset="0"/>
                <a:cs typeface="Arial Black" panose="020B0A04020102020204"/>
              </a:rPr>
              <a:t>: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Üçlü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Sınıf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Maruziyetli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MM’li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248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hastada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gerçek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hayatta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standart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tedavinin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etkililiğini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inceleyen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prospektif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girişimsel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olmayan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çok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uluslu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bir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çalışmadır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.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Çalışma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63’ü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Avrupa'da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olan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ve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Belçika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Fransa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Almanya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İtalya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Hollanda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Polonya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Rusya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İspanya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ve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Birleşik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Krallık’ı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içeren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toplam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76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merkezde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gerçekleşmiştir.</a:t>
            </a:r>
            <a:r>
              <a:rPr lang="en-US" sz="1455" baseline="30000" dirty="0">
                <a:latin typeface="Aptos Display" panose="020B0004020202020204" pitchFamily="34" charset="0"/>
                <a:cs typeface="Arial Black" panose="020B0A04020102020204"/>
              </a:rPr>
              <a:t>1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endParaRPr lang="en-US" sz="1455" dirty="0"/>
          </a:p>
        </p:txBody>
      </p:sp>
      <p:sp>
        <p:nvSpPr>
          <p:cNvPr id="3" name="TextBox 2"/>
          <p:cNvSpPr txBox="1"/>
          <p:nvPr/>
        </p:nvSpPr>
        <p:spPr>
          <a:xfrm>
            <a:off x="6093295" y="6542585"/>
            <a:ext cx="6096504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90" dirty="0"/>
              <a:t/>
            </a:r>
            <a:br>
              <a:rPr lang="en-US" sz="1090" dirty="0"/>
            </a:br>
            <a:r>
              <a:rPr lang="en-US" sz="73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EM-TUR-ELR-0007 (Version 1.0)</a:t>
            </a:r>
            <a:endParaRPr lang="en-US" sz="7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7399" y="2381228"/>
            <a:ext cx="7093778" cy="26873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4410" y="6270277"/>
            <a:ext cx="10761515" cy="262255"/>
          </a:xfrm>
          <a:prstGeom prst="rect">
            <a:avLst/>
          </a:prstGeom>
        </p:spPr>
        <p:txBody>
          <a:bodyPr vert="horz" wrap="square" lIns="0" tIns="204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CD: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Farklılaşma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kümesi;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IMiD: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İmmünmodülatör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ilaç;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mAb: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Monoklonal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antikor;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MM:</a:t>
            </a:r>
            <a:r>
              <a:rPr sz="790" b="1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Multipl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miyelom;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ORR:</a:t>
            </a:r>
            <a:r>
              <a:rPr sz="790" b="1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Objektif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oranı;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PFS: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Progresyonsuz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sağkalım;</a:t>
            </a:r>
            <a:r>
              <a:rPr sz="790" spc="3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790" spc="-10" dirty="0">
                <a:latin typeface="Aptos Display" panose="020B0004020202020204" pitchFamily="34" charset="0"/>
                <a:cs typeface="Roboto"/>
              </a:rPr>
              <a:t>; </a:t>
            </a:r>
            <a:r>
              <a:rPr lang="en-US" sz="790" b="1" dirty="0">
                <a:latin typeface="Aptos Display" panose="020B0004020202020204" pitchFamily="34" charset="0"/>
                <a:cs typeface="Roboto"/>
              </a:rPr>
              <a:t>PI:</a:t>
            </a:r>
            <a:r>
              <a:rPr lang="en-US" sz="790" b="1" spc="1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790" dirty="0" err="1">
                <a:latin typeface="Aptos Display" panose="020B0004020202020204" pitchFamily="34" charset="0"/>
                <a:cs typeface="Roboto"/>
              </a:rPr>
              <a:t>Proteazom</a:t>
            </a:r>
            <a:r>
              <a:rPr lang="en-US"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790" dirty="0" err="1">
                <a:latin typeface="Aptos Display" panose="020B0004020202020204" pitchFamily="34" charset="0"/>
                <a:cs typeface="Roboto"/>
              </a:rPr>
              <a:t>inhibitörü</a:t>
            </a:r>
            <a:r>
              <a:rPr lang="en-US" sz="790" dirty="0">
                <a:latin typeface="Aptos Display" panose="020B0004020202020204" pitchFamily="34" charset="0"/>
                <a:cs typeface="Roboto"/>
              </a:rPr>
              <a:t> ; </a:t>
            </a:r>
            <a:r>
              <a:rPr sz="790" b="1" dirty="0" err="1">
                <a:latin typeface="Aptos Display" panose="020B0004020202020204" pitchFamily="34" charset="0"/>
                <a:cs typeface="Roboto"/>
              </a:rPr>
              <a:t>mDOR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Medyan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yanıt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 err="1">
                <a:latin typeface="Aptos Display" panose="020B0004020202020204" pitchFamily="34" charset="0"/>
                <a:cs typeface="Roboto"/>
              </a:rPr>
              <a:t>süresi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;</a:t>
            </a:r>
            <a:r>
              <a:rPr lang="tr-TR" sz="790" spc="-1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spc="-10" dirty="0">
                <a:latin typeface="Aptos Display" panose="020B0004020202020204" pitchFamily="34" charset="0"/>
                <a:cs typeface="Roboto"/>
              </a:rPr>
              <a:t>MM</a:t>
            </a:r>
            <a:r>
              <a:rPr sz="790" spc="-10" dirty="0">
                <a:latin typeface="Aptos Display" panose="020B0004020202020204" pitchFamily="34" charset="0"/>
                <a:cs typeface="Arial Black" panose="020B0A04020102020204"/>
              </a:rPr>
              <a:t>:</a:t>
            </a:r>
            <a:r>
              <a:rPr sz="790" spc="-9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Multipl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miyelom;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mOS: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 err="1">
                <a:latin typeface="Aptos Display" panose="020B0004020202020204" pitchFamily="34" charset="0"/>
                <a:cs typeface="Roboto"/>
              </a:rPr>
              <a:t>Medyan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genel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sağkalım;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mPFS: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Medyan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progresyonsuz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sağkalım;</a:t>
            </a:r>
            <a:r>
              <a:rPr sz="790" spc="3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NE: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tahmin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edilemez;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TCE: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Üç</a:t>
            </a:r>
            <a:r>
              <a:rPr sz="790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 err="1">
                <a:latin typeface="Aptos Display" panose="020B0004020202020204" pitchFamily="34" charset="0"/>
                <a:cs typeface="Roboto"/>
              </a:rPr>
              <a:t>sınıf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10" dirty="0" err="1">
                <a:latin typeface="Aptos Display" panose="020B0004020202020204" pitchFamily="34" charset="0"/>
                <a:cs typeface="Roboto"/>
              </a:rPr>
              <a:t>almış</a:t>
            </a:r>
            <a:r>
              <a:rPr lang="tr-TR" sz="790" spc="-10" dirty="0">
                <a:latin typeface="Aptos Display" panose="020B0004020202020204" pitchFamily="34" charset="0"/>
                <a:cs typeface="Roboto"/>
              </a:rPr>
              <a:t>.</a:t>
            </a:r>
            <a:endParaRPr sz="790" dirty="0">
              <a:latin typeface="Aptos Display" panose="020B0004020202020204" pitchFamily="34" charset="0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3690" y="2466516"/>
            <a:ext cx="3149828" cy="2609968"/>
            <a:chOff x="1473055" y="3895168"/>
            <a:chExt cx="5194300" cy="4304030"/>
          </a:xfrm>
        </p:grpSpPr>
        <p:sp>
          <p:nvSpPr>
            <p:cNvPr id="9" name="object 9"/>
            <p:cNvSpPr/>
            <p:nvPr/>
          </p:nvSpPr>
          <p:spPr>
            <a:xfrm>
              <a:off x="1679079" y="3905700"/>
              <a:ext cx="4977765" cy="859155"/>
            </a:xfrm>
            <a:custGeom>
              <a:avLst/>
              <a:gdLst/>
              <a:ahLst/>
              <a:cxnLst/>
              <a:rect l="l" t="t" r="r" b="b"/>
              <a:pathLst>
                <a:path w="4977765" h="859154">
                  <a:moveTo>
                    <a:pt x="4977155" y="298259"/>
                  </a:moveTo>
                  <a:lnTo>
                    <a:pt x="4973256" y="249885"/>
                  </a:lnTo>
                  <a:lnTo>
                    <a:pt x="4961953" y="203987"/>
                  </a:lnTo>
                  <a:lnTo>
                    <a:pt x="4943868" y="161188"/>
                  </a:lnTo>
                  <a:lnTo>
                    <a:pt x="4919611" y="122110"/>
                  </a:lnTo>
                  <a:lnTo>
                    <a:pt x="4889805" y="87350"/>
                  </a:lnTo>
                  <a:lnTo>
                    <a:pt x="4855045" y="57543"/>
                  </a:lnTo>
                  <a:lnTo>
                    <a:pt x="4815967" y="33286"/>
                  </a:lnTo>
                  <a:lnTo>
                    <a:pt x="4773168" y="15201"/>
                  </a:lnTo>
                  <a:lnTo>
                    <a:pt x="4727283" y="3898"/>
                  </a:lnTo>
                  <a:lnTo>
                    <a:pt x="4678896" y="0"/>
                  </a:lnTo>
                  <a:lnTo>
                    <a:pt x="2533815" y="0"/>
                  </a:lnTo>
                  <a:lnTo>
                    <a:pt x="298259" y="0"/>
                  </a:lnTo>
                  <a:lnTo>
                    <a:pt x="249872" y="3898"/>
                  </a:lnTo>
                  <a:lnTo>
                    <a:pt x="203987" y="15201"/>
                  </a:lnTo>
                  <a:lnTo>
                    <a:pt x="161188" y="33286"/>
                  </a:lnTo>
                  <a:lnTo>
                    <a:pt x="122110" y="57543"/>
                  </a:lnTo>
                  <a:lnTo>
                    <a:pt x="87350" y="87350"/>
                  </a:lnTo>
                  <a:lnTo>
                    <a:pt x="57543" y="122110"/>
                  </a:lnTo>
                  <a:lnTo>
                    <a:pt x="33286" y="161188"/>
                  </a:lnTo>
                  <a:lnTo>
                    <a:pt x="15201" y="203987"/>
                  </a:lnTo>
                  <a:lnTo>
                    <a:pt x="3898" y="249885"/>
                  </a:lnTo>
                  <a:lnTo>
                    <a:pt x="0" y="298259"/>
                  </a:lnTo>
                  <a:lnTo>
                    <a:pt x="0" y="858596"/>
                  </a:lnTo>
                  <a:lnTo>
                    <a:pt x="2533815" y="858596"/>
                  </a:lnTo>
                  <a:lnTo>
                    <a:pt x="4977155" y="858596"/>
                  </a:lnTo>
                  <a:lnTo>
                    <a:pt x="4977155" y="29825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12895" y="3895169"/>
              <a:ext cx="0" cy="869315"/>
            </a:xfrm>
            <a:custGeom>
              <a:avLst/>
              <a:gdLst/>
              <a:ahLst/>
              <a:cxnLst/>
              <a:rect l="l" t="t" r="r" b="b"/>
              <a:pathLst>
                <a:path h="869314">
                  <a:moveTo>
                    <a:pt x="0" y="0"/>
                  </a:moveTo>
                  <a:lnTo>
                    <a:pt x="0" y="869125"/>
                  </a:lnTo>
                </a:path>
              </a:pathLst>
            </a:custGeom>
            <a:ln w="2166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212895" y="4764293"/>
              <a:ext cx="0" cy="3434715"/>
            </a:xfrm>
            <a:custGeom>
              <a:avLst/>
              <a:gdLst/>
              <a:ahLst/>
              <a:cxnLst/>
              <a:rect l="l" t="t" r="r" b="b"/>
              <a:pathLst>
                <a:path h="3434715">
                  <a:moveTo>
                    <a:pt x="0" y="0"/>
                  </a:moveTo>
                  <a:lnTo>
                    <a:pt x="0" y="3434408"/>
                  </a:lnTo>
                </a:path>
              </a:pathLst>
            </a:custGeom>
            <a:ln w="1123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679080" y="5622895"/>
              <a:ext cx="4977765" cy="0"/>
            </a:xfrm>
            <a:custGeom>
              <a:avLst/>
              <a:gdLst/>
              <a:ahLst/>
              <a:cxnLst/>
              <a:rect l="l" t="t" r="r" b="b"/>
              <a:pathLst>
                <a:path w="4977765">
                  <a:moveTo>
                    <a:pt x="0" y="0"/>
                  </a:moveTo>
                  <a:lnTo>
                    <a:pt x="4977167" y="0"/>
                  </a:lnTo>
                </a:path>
              </a:pathLst>
            </a:custGeom>
            <a:ln w="1123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9080" y="6481499"/>
              <a:ext cx="4977765" cy="0"/>
            </a:xfrm>
            <a:custGeom>
              <a:avLst/>
              <a:gdLst/>
              <a:ahLst/>
              <a:cxnLst/>
              <a:rect l="l" t="t" r="r" b="b"/>
              <a:pathLst>
                <a:path w="4977765">
                  <a:moveTo>
                    <a:pt x="0" y="0"/>
                  </a:moveTo>
                  <a:lnTo>
                    <a:pt x="4977167" y="0"/>
                  </a:lnTo>
                </a:path>
              </a:pathLst>
            </a:custGeom>
            <a:ln w="1123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679080" y="7340101"/>
              <a:ext cx="4977765" cy="0"/>
            </a:xfrm>
            <a:custGeom>
              <a:avLst/>
              <a:gdLst/>
              <a:ahLst/>
              <a:cxnLst/>
              <a:rect l="l" t="t" r="r" b="b"/>
              <a:pathLst>
                <a:path w="4977765">
                  <a:moveTo>
                    <a:pt x="0" y="0"/>
                  </a:moveTo>
                  <a:lnTo>
                    <a:pt x="4977167" y="0"/>
                  </a:lnTo>
                </a:path>
              </a:pathLst>
            </a:custGeom>
            <a:ln w="1123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483577" y="8160234"/>
              <a:ext cx="4977765" cy="0"/>
            </a:xfrm>
            <a:custGeom>
              <a:avLst/>
              <a:gdLst/>
              <a:ahLst/>
              <a:cxnLst/>
              <a:rect l="l" t="t" r="r" b="b"/>
              <a:pathLst>
                <a:path w="4977765">
                  <a:moveTo>
                    <a:pt x="0" y="0"/>
                  </a:moveTo>
                  <a:lnTo>
                    <a:pt x="4977167" y="0"/>
                  </a:lnTo>
                </a:path>
              </a:pathLst>
            </a:custGeom>
            <a:ln w="1123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679080" y="3895169"/>
              <a:ext cx="0" cy="869315"/>
            </a:xfrm>
            <a:custGeom>
              <a:avLst/>
              <a:gdLst/>
              <a:ahLst/>
              <a:cxnLst/>
              <a:rect l="l" t="t" r="r" b="b"/>
              <a:pathLst>
                <a:path h="869314">
                  <a:moveTo>
                    <a:pt x="0" y="0"/>
                  </a:moveTo>
                  <a:lnTo>
                    <a:pt x="0" y="869125"/>
                  </a:lnTo>
                </a:path>
              </a:pathLst>
            </a:custGeom>
            <a:ln w="210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56249" y="3895169"/>
              <a:ext cx="0" cy="869315"/>
            </a:xfrm>
            <a:custGeom>
              <a:avLst/>
              <a:gdLst/>
              <a:ahLst/>
              <a:cxnLst/>
              <a:rect l="l" t="t" r="r" b="b"/>
              <a:pathLst>
                <a:path h="869314">
                  <a:moveTo>
                    <a:pt x="0" y="0"/>
                  </a:moveTo>
                  <a:lnTo>
                    <a:pt x="0" y="869125"/>
                  </a:lnTo>
                </a:path>
              </a:pathLst>
            </a:custGeom>
            <a:ln w="210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473055" y="3905691"/>
              <a:ext cx="4998720" cy="0"/>
            </a:xfrm>
            <a:custGeom>
              <a:avLst/>
              <a:gdLst/>
              <a:ahLst/>
              <a:cxnLst/>
              <a:rect l="l" t="t" r="r" b="b"/>
              <a:pathLst>
                <a:path w="4998720">
                  <a:moveTo>
                    <a:pt x="0" y="0"/>
                  </a:moveTo>
                  <a:lnTo>
                    <a:pt x="4998214" y="0"/>
                  </a:lnTo>
                </a:path>
              </a:pathLst>
            </a:custGeom>
            <a:ln w="210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7446" y="2495113"/>
            <a:ext cx="825964" cy="126619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205740">
              <a:lnSpc>
                <a:spcPct val="108000"/>
              </a:lnSpc>
              <a:spcBef>
                <a:spcPts val="95"/>
              </a:spcBef>
            </a:pPr>
            <a:r>
              <a:rPr sz="1275" b="1" spc="-1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Sonuç </a:t>
            </a:r>
            <a:r>
              <a:rPr sz="1275" b="1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(%95</a:t>
            </a:r>
            <a:r>
              <a:rPr sz="1275" b="1" spc="55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275" b="1" spc="-25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GA)</a:t>
            </a:r>
            <a:endParaRPr sz="1275">
              <a:latin typeface="Aptos Display" panose="020B0004020202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335" spc="-10" dirty="0">
                <a:latin typeface="Aptos Display" panose="020B0004020202020204" pitchFamily="34" charset="0"/>
                <a:cs typeface="Roboto"/>
              </a:rPr>
              <a:t>%29,8</a:t>
            </a:r>
            <a:endParaRPr sz="1335">
              <a:latin typeface="Aptos Display" panose="020B0004020202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35" dirty="0">
                <a:latin typeface="Aptos Display" panose="020B0004020202020204" pitchFamily="34" charset="0"/>
                <a:cs typeface="Roboto"/>
              </a:rPr>
              <a:t>(24,2-</a:t>
            </a:r>
            <a:r>
              <a:rPr sz="1335" spc="-10" dirty="0">
                <a:latin typeface="Aptos Display" panose="020B0004020202020204" pitchFamily="34" charset="0"/>
                <a:cs typeface="Roboto"/>
              </a:rPr>
              <a:t>36,0)</a:t>
            </a:r>
            <a:endParaRPr sz="13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7446" y="3562363"/>
            <a:ext cx="721996" cy="421640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35" dirty="0">
                <a:latin typeface="Aptos Display" panose="020B0004020202020204" pitchFamily="34" charset="0"/>
                <a:cs typeface="Roboto"/>
              </a:rPr>
              <a:t>7,4</a:t>
            </a:r>
            <a:r>
              <a:rPr sz="1335" spc="-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35" spc="-25" dirty="0">
                <a:latin typeface="Aptos Display" panose="020B0004020202020204" pitchFamily="34" charset="0"/>
                <a:cs typeface="Roboto"/>
              </a:rPr>
              <a:t>ay</a:t>
            </a:r>
            <a:endParaRPr sz="1335" dirty="0">
              <a:latin typeface="Aptos Display" panose="020B0004020202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35" spc="-10" dirty="0">
                <a:latin typeface="Aptos Display" panose="020B0004020202020204" pitchFamily="34" charset="0"/>
                <a:cs typeface="Roboto"/>
              </a:rPr>
              <a:t>(4,7-12,5)</a:t>
            </a:r>
            <a:endParaRPr sz="1335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7446" y="4079109"/>
            <a:ext cx="626499" cy="421640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35" dirty="0">
                <a:latin typeface="Aptos Display" panose="020B0004020202020204" pitchFamily="34" charset="0"/>
                <a:cs typeface="Roboto"/>
              </a:rPr>
              <a:t>4,6</a:t>
            </a:r>
            <a:r>
              <a:rPr sz="1335" spc="-4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335" spc="-25" dirty="0">
                <a:latin typeface="Aptos Display" panose="020B0004020202020204" pitchFamily="34" charset="0"/>
                <a:cs typeface="Roboto"/>
              </a:rPr>
              <a:t>ay</a:t>
            </a:r>
            <a:endParaRPr sz="1335">
              <a:latin typeface="Aptos Display" panose="020B0004020202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35" spc="-10" dirty="0">
                <a:latin typeface="Aptos Display" panose="020B0004020202020204" pitchFamily="34" charset="0"/>
                <a:cs typeface="Roboto"/>
              </a:rPr>
              <a:t>(3,9-</a:t>
            </a:r>
            <a:r>
              <a:rPr sz="1335" spc="-20" dirty="0">
                <a:latin typeface="Aptos Display" panose="020B0004020202020204" pitchFamily="34" charset="0"/>
                <a:cs typeface="Roboto"/>
              </a:rPr>
              <a:t>5,6)</a:t>
            </a:r>
            <a:endParaRPr sz="13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13002" y="4187602"/>
            <a:ext cx="465928" cy="21399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35" spc="-20" dirty="0">
                <a:latin typeface="Aptos Display" panose="020B0004020202020204" pitchFamily="34" charset="0"/>
                <a:cs typeface="Roboto"/>
              </a:rPr>
              <a:t>mPFS</a:t>
            </a:r>
            <a:endParaRPr sz="13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5066" y="3548737"/>
            <a:ext cx="790152" cy="628650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35" b="1" spc="-10" dirty="0">
                <a:latin typeface="Aptos Display" panose="020B0004020202020204" pitchFamily="34" charset="0"/>
                <a:cs typeface="Roboto"/>
              </a:rPr>
              <a:t>İkincil</a:t>
            </a:r>
            <a:endParaRPr sz="1335">
              <a:latin typeface="Aptos Display" panose="020B0004020202020204" pitchFamily="34" charset="0"/>
              <a:cs typeface="Roboto"/>
            </a:endParaRPr>
          </a:p>
          <a:p>
            <a:pPr marL="494665">
              <a:lnSpc>
                <a:spcPct val="100000"/>
              </a:lnSpc>
              <a:spcBef>
                <a:spcPts val="25"/>
              </a:spcBef>
            </a:pPr>
            <a:r>
              <a:rPr sz="1335" spc="-20" dirty="0">
                <a:latin typeface="Aptos Display" panose="020B0004020202020204" pitchFamily="34" charset="0"/>
                <a:cs typeface="Roboto"/>
              </a:rPr>
              <a:t>mDOR</a:t>
            </a:r>
            <a:endParaRPr sz="13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0985" y="2495113"/>
            <a:ext cx="745870" cy="148653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60325">
              <a:lnSpc>
                <a:spcPct val="108000"/>
              </a:lnSpc>
              <a:spcBef>
                <a:spcPts val="95"/>
              </a:spcBef>
            </a:pPr>
            <a:r>
              <a:rPr sz="1275" b="1" spc="-10" dirty="0">
                <a:solidFill>
                  <a:srgbClr val="FFFFFF"/>
                </a:solidFill>
                <a:latin typeface="Aptos Display" panose="020B0004020202020204" pitchFamily="34" charset="0"/>
                <a:cs typeface="Roboto"/>
              </a:rPr>
              <a:t>Sonlanım noktaları</a:t>
            </a:r>
            <a:endParaRPr sz="1275" dirty="0">
              <a:latin typeface="Aptos Display" panose="020B0004020202020204" pitchFamily="34" charset="0"/>
              <a:cs typeface="Roboto"/>
            </a:endParaRPr>
          </a:p>
          <a:p>
            <a:pPr marL="68580">
              <a:lnSpc>
                <a:spcPct val="100000"/>
              </a:lnSpc>
              <a:spcBef>
                <a:spcPts val="1455"/>
              </a:spcBef>
            </a:pPr>
            <a:r>
              <a:rPr sz="1335" b="1" spc="-10" dirty="0">
                <a:latin typeface="Aptos Display" panose="020B0004020202020204" pitchFamily="34" charset="0"/>
                <a:cs typeface="Roboto"/>
              </a:rPr>
              <a:t>Birincil</a:t>
            </a:r>
            <a:endParaRPr sz="1335" dirty="0">
              <a:latin typeface="Aptos Display" panose="020B0004020202020204" pitchFamily="34" charset="0"/>
              <a:cs typeface="Roboto"/>
            </a:endParaRPr>
          </a:p>
          <a:p>
            <a:pPr marL="679450">
              <a:lnSpc>
                <a:spcPct val="100000"/>
              </a:lnSpc>
              <a:spcBef>
                <a:spcPts val="355"/>
              </a:spcBef>
            </a:pPr>
            <a:r>
              <a:rPr sz="1335" spc="-25" dirty="0">
                <a:latin typeface="Aptos Display" panose="020B0004020202020204" pitchFamily="34" charset="0"/>
                <a:cs typeface="Roboto"/>
              </a:rPr>
              <a:t>ORR</a:t>
            </a:r>
            <a:endParaRPr sz="1335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07446" y="4602498"/>
            <a:ext cx="811331" cy="4184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35" dirty="0">
                <a:latin typeface="Aptos Display" panose="020B0004020202020204" pitchFamily="34" charset="0"/>
                <a:cs typeface="Roboto"/>
              </a:rPr>
              <a:t>12,4</a:t>
            </a:r>
            <a:r>
              <a:rPr sz="1335" spc="-25" dirty="0">
                <a:latin typeface="Aptos Display" panose="020B0004020202020204" pitchFamily="34" charset="0"/>
                <a:cs typeface="Roboto"/>
              </a:rPr>
              <a:t> ay </a:t>
            </a:r>
            <a:r>
              <a:rPr sz="1335" spc="-10" dirty="0">
                <a:latin typeface="Aptos Display" panose="020B0004020202020204" pitchFamily="34" charset="0"/>
                <a:cs typeface="Roboto"/>
              </a:rPr>
              <a:t>(10,28-</a:t>
            </a:r>
            <a:r>
              <a:rPr sz="1335" spc="-25" dirty="0">
                <a:latin typeface="Aptos Display" panose="020B0004020202020204" pitchFamily="34" charset="0"/>
                <a:cs typeface="Roboto"/>
              </a:rPr>
              <a:t>NE)</a:t>
            </a:r>
            <a:endParaRPr sz="13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5071" y="4710991"/>
            <a:ext cx="382369" cy="21399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35" spc="-25" dirty="0">
                <a:latin typeface="Aptos Display" panose="020B0004020202020204" pitchFamily="34" charset="0"/>
                <a:cs typeface="Roboto"/>
              </a:rPr>
              <a:t>mOS</a:t>
            </a:r>
            <a:endParaRPr sz="1335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74613" y="1754042"/>
            <a:ext cx="7061699" cy="565015"/>
          </a:xfrm>
          <a:custGeom>
            <a:avLst/>
            <a:gdLst/>
            <a:ahLst/>
            <a:cxnLst/>
            <a:rect l="l" t="t" r="r" b="b"/>
            <a:pathLst>
              <a:path w="11645265" h="600710">
                <a:moveTo>
                  <a:pt x="10908767" y="0"/>
                </a:moveTo>
                <a:lnTo>
                  <a:pt x="300325" y="0"/>
                </a:lnTo>
                <a:lnTo>
                  <a:pt x="251768" y="3949"/>
                </a:lnTo>
                <a:lnTo>
                  <a:pt x="205647" y="15376"/>
                </a:lnTo>
                <a:lnTo>
                  <a:pt x="162593" y="33650"/>
                </a:lnTo>
                <a:lnTo>
                  <a:pt x="123236" y="58140"/>
                </a:lnTo>
                <a:lnTo>
                  <a:pt x="88205" y="88214"/>
                </a:lnTo>
                <a:lnTo>
                  <a:pt x="58131" y="123242"/>
                </a:lnTo>
                <a:lnTo>
                  <a:pt x="33643" y="162593"/>
                </a:lnTo>
                <a:lnTo>
                  <a:pt x="15372" y="205636"/>
                </a:lnTo>
                <a:lnTo>
                  <a:pt x="3948" y="251740"/>
                </a:lnTo>
                <a:lnTo>
                  <a:pt x="0" y="300273"/>
                </a:lnTo>
                <a:lnTo>
                  <a:pt x="3948" y="348835"/>
                </a:lnTo>
                <a:lnTo>
                  <a:pt x="15372" y="394961"/>
                </a:lnTo>
                <a:lnTo>
                  <a:pt x="33643" y="438021"/>
                </a:lnTo>
                <a:lnTo>
                  <a:pt x="58131" y="477386"/>
                </a:lnTo>
                <a:lnTo>
                  <a:pt x="88205" y="512424"/>
                </a:lnTo>
                <a:lnTo>
                  <a:pt x="123236" y="542505"/>
                </a:lnTo>
                <a:lnTo>
                  <a:pt x="162593" y="566998"/>
                </a:lnTo>
                <a:lnTo>
                  <a:pt x="205647" y="585274"/>
                </a:lnTo>
                <a:lnTo>
                  <a:pt x="251768" y="596702"/>
                </a:lnTo>
                <a:lnTo>
                  <a:pt x="300325" y="600651"/>
                </a:lnTo>
                <a:lnTo>
                  <a:pt x="11644744" y="600651"/>
                </a:lnTo>
                <a:lnTo>
                  <a:pt x="11118174" y="85997"/>
                </a:lnTo>
                <a:lnTo>
                  <a:pt x="11083380" y="56708"/>
                </a:lnTo>
                <a:lnTo>
                  <a:pt x="11044461" y="32837"/>
                </a:lnTo>
                <a:lnTo>
                  <a:pt x="11001998" y="15012"/>
                </a:lnTo>
                <a:lnTo>
                  <a:pt x="10956573" y="3857"/>
                </a:lnTo>
                <a:lnTo>
                  <a:pt x="10908767" y="0"/>
                </a:lnTo>
                <a:close/>
              </a:path>
            </a:pathLst>
          </a:custGeom>
          <a:solidFill>
            <a:srgbClr val="D3770C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0757" y="1824812"/>
            <a:ext cx="6426782" cy="494665"/>
          </a:xfrm>
          <a:prstGeom prst="rect">
            <a:avLst/>
          </a:prstGeom>
        </p:spPr>
        <p:txBody>
          <a:bodyPr vert="horz" wrap="square" lIns="0" tIns="9241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Üçlü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Sınıf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Maruziyetli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MM </a:t>
            </a: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hastalarında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net</a:t>
            </a:r>
            <a:r>
              <a:rPr sz="1575" b="1" spc="15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bir</a:t>
            </a:r>
            <a:r>
              <a:rPr sz="1575" b="1" spc="1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standart</a:t>
            </a:r>
            <a:r>
              <a:rPr sz="1575" b="1" spc="1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tedavi</a:t>
            </a:r>
            <a:r>
              <a:rPr sz="1575" b="1" spc="1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75" b="1" spc="-1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bulunmamaktadır.</a:t>
            </a:r>
            <a:r>
              <a:rPr sz="1365" b="1" spc="-15" baseline="3100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1</a:t>
            </a:r>
            <a:endParaRPr sz="1365" baseline="31000" dirty="0">
              <a:solidFill>
                <a:schemeClr val="bg1"/>
              </a:solidFill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2928" y="1784922"/>
            <a:ext cx="3828581" cy="559601"/>
          </a:xfrm>
          <a:custGeom>
            <a:avLst/>
            <a:gdLst/>
            <a:ahLst/>
            <a:cxnLst/>
            <a:rect l="l" t="t" r="r" b="b"/>
            <a:pathLst>
              <a:path w="6267450" h="600710">
                <a:moveTo>
                  <a:pt x="5531475" y="0"/>
                </a:moveTo>
                <a:lnTo>
                  <a:pt x="300325" y="0"/>
                </a:lnTo>
                <a:lnTo>
                  <a:pt x="251768" y="3949"/>
                </a:lnTo>
                <a:lnTo>
                  <a:pt x="205647" y="15376"/>
                </a:lnTo>
                <a:lnTo>
                  <a:pt x="162593" y="33650"/>
                </a:lnTo>
                <a:lnTo>
                  <a:pt x="123236" y="58140"/>
                </a:lnTo>
                <a:lnTo>
                  <a:pt x="88205" y="88214"/>
                </a:lnTo>
                <a:lnTo>
                  <a:pt x="58131" y="123242"/>
                </a:lnTo>
                <a:lnTo>
                  <a:pt x="33643" y="162593"/>
                </a:lnTo>
                <a:lnTo>
                  <a:pt x="15372" y="205636"/>
                </a:lnTo>
                <a:lnTo>
                  <a:pt x="3948" y="251740"/>
                </a:lnTo>
                <a:lnTo>
                  <a:pt x="0" y="300273"/>
                </a:lnTo>
                <a:lnTo>
                  <a:pt x="3948" y="348835"/>
                </a:lnTo>
                <a:lnTo>
                  <a:pt x="15372" y="394961"/>
                </a:lnTo>
                <a:lnTo>
                  <a:pt x="33643" y="438021"/>
                </a:lnTo>
                <a:lnTo>
                  <a:pt x="58131" y="477386"/>
                </a:lnTo>
                <a:lnTo>
                  <a:pt x="88205" y="512424"/>
                </a:lnTo>
                <a:lnTo>
                  <a:pt x="123236" y="542505"/>
                </a:lnTo>
                <a:lnTo>
                  <a:pt x="162593" y="566998"/>
                </a:lnTo>
                <a:lnTo>
                  <a:pt x="205647" y="585274"/>
                </a:lnTo>
                <a:lnTo>
                  <a:pt x="251768" y="596702"/>
                </a:lnTo>
                <a:lnTo>
                  <a:pt x="300325" y="600651"/>
                </a:lnTo>
                <a:lnTo>
                  <a:pt x="6267453" y="600651"/>
                </a:lnTo>
                <a:lnTo>
                  <a:pt x="5740882" y="85997"/>
                </a:lnTo>
                <a:lnTo>
                  <a:pt x="5706093" y="56708"/>
                </a:lnTo>
                <a:lnTo>
                  <a:pt x="5667174" y="32837"/>
                </a:lnTo>
                <a:lnTo>
                  <a:pt x="5624709" y="15012"/>
                </a:lnTo>
                <a:lnTo>
                  <a:pt x="5579282" y="3857"/>
                </a:lnTo>
                <a:lnTo>
                  <a:pt x="5531475" y="0"/>
                </a:lnTo>
                <a:close/>
              </a:path>
            </a:pathLst>
          </a:custGeom>
          <a:solidFill>
            <a:srgbClr val="D3770C"/>
          </a:solidFill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973" y="1847498"/>
            <a:ext cx="3444317" cy="737870"/>
          </a:xfrm>
          <a:prstGeom prst="rect">
            <a:avLst/>
          </a:prstGeom>
        </p:spPr>
        <p:txBody>
          <a:bodyPr vert="horz" wrap="square" lIns="0" tIns="9241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Üçlü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Sınıf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Maruziyetli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MM</a:t>
            </a:r>
            <a:r>
              <a:rPr lang="tr-TR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hastalarında</a:t>
            </a:r>
            <a:r>
              <a:rPr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kötü</a:t>
            </a:r>
            <a:r>
              <a:rPr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tedavi</a:t>
            </a:r>
            <a:r>
              <a:rPr lang="en-US"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</a:t>
            </a:r>
            <a:r>
              <a:rPr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sonuçlar</a:t>
            </a:r>
            <a:r>
              <a:rPr lang="en-US" sz="1575" b="1" dirty="0" err="1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ı</a:t>
            </a:r>
            <a:r>
              <a:rPr sz="1575" b="1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 ile </a:t>
            </a:r>
            <a:r>
              <a:rPr sz="1575" b="1" spc="-1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ilişkilidir.</a:t>
            </a:r>
            <a:r>
              <a:rPr sz="1365" b="1" spc="-15" baseline="31000" dirty="0">
                <a:solidFill>
                  <a:schemeClr val="bg1"/>
                </a:solidFill>
                <a:latin typeface="Aptos Display" panose="020B0004020202020204" pitchFamily="34" charset="0"/>
                <a:cs typeface="Roboto"/>
              </a:rPr>
              <a:t>1</a:t>
            </a:r>
            <a:endParaRPr sz="1365" baseline="31000" dirty="0">
              <a:solidFill>
                <a:schemeClr val="bg1"/>
              </a:solidFill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89006" y="-537"/>
            <a:ext cx="10776919" cy="1891665"/>
          </a:xfrm>
          <a:prstGeom prst="rect">
            <a:avLst/>
          </a:prstGeom>
        </p:spPr>
        <p:txBody>
          <a:bodyPr vert="horz" wrap="square" lIns="0" tIns="22718" rIns="0" bIns="0" rtlCol="0">
            <a:spAutoFit/>
          </a:bodyPr>
          <a:lstStyle/>
          <a:p>
            <a:pPr marL="38100" marR="30480" algn="just">
              <a:lnSpc>
                <a:spcPts val="4860"/>
              </a:lnSpc>
              <a:spcBef>
                <a:spcPts val="295"/>
              </a:spcBef>
            </a:pPr>
            <a:r>
              <a:rPr lang="en-US" sz="2400" b="1" spc="100" dirty="0" err="1">
                <a:latin typeface="Aptos Display" panose="020B0004020202020204" pitchFamily="34" charset="0"/>
              </a:rPr>
              <a:t>Üçlü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Sınıf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lang="en-US" sz="2400" b="1" spc="100" dirty="0" err="1">
                <a:latin typeface="Aptos Display" panose="020B0004020202020204" pitchFamily="34" charset="0"/>
              </a:rPr>
              <a:t>Maruziyetli</a:t>
            </a:r>
            <a:r>
              <a:rPr lang="en-US" sz="2400" b="1" spc="100" dirty="0">
                <a:latin typeface="Aptos Display" panose="020B0004020202020204" pitchFamily="34" charset="0"/>
              </a:rPr>
              <a:t> MM </a:t>
            </a:r>
            <a:r>
              <a:rPr lang="en-US" sz="2400" b="1" spc="100" dirty="0" err="1">
                <a:latin typeface="Aptos Display" panose="020B0004020202020204" pitchFamily="34" charset="0"/>
              </a:rPr>
              <a:t>hastalarındaki</a:t>
            </a:r>
            <a:r>
              <a:rPr lang="en-US" sz="2400" b="1" spc="100" dirty="0">
                <a:latin typeface="Aptos Display" panose="020B0004020202020204" pitchFamily="34" charset="0"/>
              </a:rPr>
              <a:t> </a:t>
            </a:r>
            <a:r>
              <a:rPr sz="2400" b="1" spc="100" dirty="0" err="1">
                <a:latin typeface="Aptos Display" panose="020B0004020202020204" pitchFamily="34" charset="0"/>
              </a:rPr>
              <a:t>kötü</a:t>
            </a:r>
            <a:r>
              <a:rPr sz="2400" b="1" spc="100" dirty="0">
                <a:latin typeface="Aptos Display" panose="020B0004020202020204" pitchFamily="34" charset="0"/>
              </a:rPr>
              <a:t> sonuçlar ve net bir standart tedavinin eksikliği, yeni ve geliştirilmiş tedavilere yönelik karşılanmamış bir ihtiyacı ortaya koymaktadır.</a:t>
            </a:r>
            <a:r>
              <a:rPr sz="2400" b="1" spc="100" baseline="31000" dirty="0"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11021" y="2474253"/>
            <a:ext cx="5675467" cy="1345565"/>
          </a:xfrm>
          <a:prstGeom prst="rect">
            <a:avLst/>
          </a:prstGeom>
        </p:spPr>
        <p:txBody>
          <a:bodyPr vert="horz" wrap="square" lIns="0" tIns="103967" rIns="0" bIns="0" rtlCol="0">
            <a:spAutoFit/>
          </a:bodyPr>
          <a:lstStyle/>
          <a:p>
            <a:pPr marL="12700">
              <a:spcBef>
                <a:spcPts val="1350"/>
              </a:spcBef>
            </a:pPr>
            <a:r>
              <a:rPr lang="en-US" sz="1455" b="1" dirty="0" err="1">
                <a:latin typeface="Aptos Display" panose="020B0004020202020204" pitchFamily="34" charset="0"/>
                <a:cs typeface="Roboto"/>
              </a:rPr>
              <a:t>Üçlü</a:t>
            </a:r>
            <a:r>
              <a:rPr lang="en-US" sz="1455" b="1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455" b="1" dirty="0" err="1">
                <a:latin typeface="Aptos Display" panose="020B0004020202020204" pitchFamily="34" charset="0"/>
                <a:cs typeface="Roboto"/>
              </a:rPr>
              <a:t>Sınıf</a:t>
            </a:r>
            <a:r>
              <a:rPr lang="en-US" sz="1455" b="1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455" b="1" dirty="0" err="1">
                <a:latin typeface="Aptos Display" panose="020B0004020202020204" pitchFamily="34" charset="0"/>
                <a:cs typeface="Roboto"/>
              </a:rPr>
              <a:t>Maruziyetli</a:t>
            </a:r>
            <a:r>
              <a:rPr lang="en-US" sz="1455" b="1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455" b="1" dirty="0" err="1">
                <a:latin typeface="Aptos Display" panose="020B0004020202020204" pitchFamily="34" charset="0"/>
                <a:cs typeface="Roboto"/>
              </a:rPr>
              <a:t>MM’li</a:t>
            </a:r>
            <a:r>
              <a:rPr lang="en-US" sz="1455" b="1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 err="1">
                <a:latin typeface="Aptos Display" panose="020B0004020202020204" pitchFamily="34" charset="0"/>
                <a:cs typeface="Roboto"/>
              </a:rPr>
              <a:t>hastalar</a:t>
            </a:r>
            <a:r>
              <a:rPr lang="en-US" sz="1455" b="1" dirty="0" err="1">
                <a:latin typeface="Aptos Display" panose="020B0004020202020204" pitchFamily="34" charset="0"/>
                <a:cs typeface="Roboto"/>
              </a:rPr>
              <a:t>da</a:t>
            </a:r>
            <a:r>
              <a:rPr sz="1455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455" b="1" spc="60" dirty="0" err="1">
                <a:latin typeface="Aptos Display" panose="020B0004020202020204" pitchFamily="34" charset="0"/>
                <a:cs typeface="Roboto"/>
              </a:rPr>
              <a:t>çeşitli</a:t>
            </a:r>
            <a:r>
              <a:rPr lang="en-US" sz="1455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 err="1">
                <a:latin typeface="Aptos Display" panose="020B0004020202020204" pitchFamily="34" charset="0"/>
                <a:cs typeface="Roboto"/>
              </a:rPr>
              <a:t>tedavi</a:t>
            </a:r>
            <a:r>
              <a:rPr sz="1455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latin typeface="Aptos Display" panose="020B0004020202020204" pitchFamily="34" charset="0"/>
                <a:cs typeface="Roboto"/>
              </a:rPr>
              <a:t>kombinasyonları</a:t>
            </a:r>
            <a:r>
              <a:rPr sz="1455" b="1" spc="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spc="-10" dirty="0">
                <a:latin typeface="Aptos Display" panose="020B0004020202020204" pitchFamily="34" charset="0"/>
                <a:cs typeface="Roboto"/>
              </a:rPr>
              <a:t>kullanılmıştır.</a:t>
            </a:r>
            <a:endParaRPr sz="1455" dirty="0">
              <a:latin typeface="Aptos Display" panose="020B0004020202020204" pitchFamily="34" charset="0"/>
              <a:cs typeface="Roboto"/>
            </a:endParaRPr>
          </a:p>
          <a:p>
            <a:pPr marL="284480" marR="281305" indent="-188595">
              <a:lnSpc>
                <a:spcPct val="116000"/>
              </a:lnSpc>
              <a:spcBef>
                <a:spcPts val="590"/>
              </a:spcBef>
              <a:buChar char="•"/>
              <a:tabLst>
                <a:tab pos="284480" algn="l"/>
              </a:tabLst>
            </a:pPr>
            <a:r>
              <a:rPr sz="1150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150" spc="-7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kombinasyonları</a:t>
            </a:r>
            <a:r>
              <a:rPr sz="1150" spc="-7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arasında</a:t>
            </a:r>
            <a:r>
              <a:rPr sz="1150" spc="-7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kortikosteroidler,</a:t>
            </a:r>
            <a:r>
              <a:rPr sz="1150" spc="-7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PI'ler,</a:t>
            </a:r>
            <a:r>
              <a:rPr sz="1150" spc="-7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IMiD'ler,</a:t>
            </a:r>
            <a:r>
              <a:rPr sz="1150" spc="-7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alkilleyici</a:t>
            </a:r>
            <a:r>
              <a:rPr sz="1150" spc="-7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ajanlar, anti-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CD38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 err="1">
                <a:latin typeface="Aptos Display" panose="020B0004020202020204" pitchFamily="34" charset="0"/>
                <a:cs typeface="Roboto"/>
              </a:rPr>
              <a:t>mAb’l</a:t>
            </a:r>
            <a:r>
              <a:rPr lang="en-US" sz="1150" dirty="0" err="1">
                <a:latin typeface="Aptos Display" panose="020B0004020202020204" pitchFamily="34" charset="0"/>
                <a:cs typeface="Roboto"/>
              </a:rPr>
              <a:t>a</a:t>
            </a:r>
            <a:r>
              <a:rPr sz="1150" dirty="0" err="1">
                <a:latin typeface="Aptos Display" panose="020B0004020202020204" pitchFamily="34" charset="0"/>
                <a:cs typeface="Roboto"/>
              </a:rPr>
              <a:t>r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ve</a:t>
            </a:r>
            <a:r>
              <a:rPr sz="1150" spc="-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bunların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çeşitli</a:t>
            </a:r>
            <a:r>
              <a:rPr sz="1150" spc="-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kombinasyonları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yer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almıştır.</a:t>
            </a:r>
            <a:endParaRPr sz="1150" dirty="0">
              <a:latin typeface="Aptos Display" panose="020B0004020202020204" pitchFamily="34" charset="0"/>
              <a:cs typeface="Roboto"/>
            </a:endParaRPr>
          </a:p>
          <a:p>
            <a:pPr marL="285115" indent="-189230">
              <a:lnSpc>
                <a:spcPct val="100000"/>
              </a:lnSpc>
              <a:spcBef>
                <a:spcPts val="1020"/>
              </a:spcBef>
              <a:buChar char="•"/>
              <a:tabLst>
                <a:tab pos="285115" algn="l"/>
              </a:tabLst>
            </a:pPr>
            <a:r>
              <a:rPr sz="1150" dirty="0">
                <a:latin typeface="Aptos Display" panose="020B0004020202020204" pitchFamily="34" charset="0"/>
                <a:cs typeface="Roboto"/>
              </a:rPr>
              <a:t>160</a:t>
            </a:r>
            <a:r>
              <a:rPr sz="1150" spc="-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(%64,5)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hasta,</a:t>
            </a:r>
            <a:r>
              <a:rPr sz="1150" spc="-4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3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veya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daha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fazla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ilacın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kombinasyonu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ile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150" spc="-3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edilmiştir.</a:t>
            </a:r>
            <a:endParaRPr sz="115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11021" y="3746437"/>
            <a:ext cx="5662760" cy="1289050"/>
          </a:xfrm>
          <a:prstGeom prst="rect">
            <a:avLst/>
          </a:prstGeom>
        </p:spPr>
        <p:txBody>
          <a:bodyPr vert="horz" wrap="square" lIns="0" tIns="874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455" b="1" dirty="0">
                <a:latin typeface="Aptos Display" panose="020B0004020202020204" pitchFamily="34" charset="0"/>
                <a:cs typeface="Roboto"/>
              </a:rPr>
              <a:t>Sonraki</a:t>
            </a:r>
            <a:r>
              <a:rPr sz="1455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455" b="1" spc="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 err="1">
                <a:latin typeface="Aptos Display" panose="020B0004020202020204" pitchFamily="34" charset="0"/>
                <a:cs typeface="Roboto"/>
              </a:rPr>
              <a:t>basamaklarında</a:t>
            </a:r>
            <a:r>
              <a:rPr sz="1455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455" b="1" spc="60" dirty="0" err="1">
                <a:latin typeface="Aptos Display" panose="020B0004020202020204" pitchFamily="34" charset="0"/>
                <a:cs typeface="Roboto"/>
              </a:rPr>
              <a:t>çeşitli</a:t>
            </a:r>
            <a:r>
              <a:rPr sz="1455" b="1" spc="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dirty="0">
                <a:latin typeface="Aptos Display" panose="020B0004020202020204" pitchFamily="34" charset="0"/>
                <a:cs typeface="Roboto"/>
              </a:rPr>
              <a:t>rejimler</a:t>
            </a:r>
            <a:r>
              <a:rPr sz="1455" b="1" spc="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455" b="1" spc="-10" dirty="0">
                <a:latin typeface="Aptos Display" panose="020B0004020202020204" pitchFamily="34" charset="0"/>
                <a:cs typeface="Roboto"/>
              </a:rPr>
              <a:t>kullanılmıştır.</a:t>
            </a:r>
            <a:endParaRPr sz="1455" dirty="0">
              <a:latin typeface="Aptos Display" panose="020B0004020202020204" pitchFamily="34" charset="0"/>
              <a:cs typeface="Roboto"/>
            </a:endParaRPr>
          </a:p>
          <a:p>
            <a:pPr marL="285115" indent="-189230">
              <a:lnSpc>
                <a:spcPct val="100000"/>
              </a:lnSpc>
              <a:spcBef>
                <a:spcPts val="785"/>
              </a:spcBef>
              <a:buChar char="•"/>
              <a:tabLst>
                <a:tab pos="285115" algn="l"/>
              </a:tabLst>
            </a:pPr>
            <a:r>
              <a:rPr sz="1150" dirty="0">
                <a:latin typeface="Aptos Display" panose="020B0004020202020204" pitchFamily="34" charset="0"/>
                <a:cs typeface="Roboto"/>
              </a:rPr>
              <a:t>Hastaların</a:t>
            </a:r>
            <a:r>
              <a:rPr sz="1150" spc="-8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%49,6’sı</a:t>
            </a:r>
            <a:r>
              <a:rPr sz="1150" spc="-7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(n=123),</a:t>
            </a:r>
            <a:r>
              <a:rPr sz="1150" spc="-8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150" spc="-85" dirty="0">
                <a:latin typeface="Aptos Display" panose="020B0004020202020204" pitchFamily="34" charset="0"/>
                <a:cs typeface="Roboto"/>
              </a:rPr>
              <a:t>ek </a:t>
            </a:r>
            <a:r>
              <a:rPr lang="en-US" sz="1150" spc="-85" dirty="0" err="1">
                <a:latin typeface="Aptos Display" panose="020B0004020202020204" pitchFamily="34" charset="0"/>
                <a:cs typeface="Roboto"/>
              </a:rPr>
              <a:t>olarak</a:t>
            </a:r>
            <a:r>
              <a:rPr lang="en-US" sz="1150" spc="-8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150" spc="-85" dirty="0" err="1">
                <a:latin typeface="Aptos Display" panose="020B0004020202020204" pitchFamily="34" charset="0"/>
                <a:cs typeface="Roboto"/>
              </a:rPr>
              <a:t>sonraki</a:t>
            </a:r>
            <a:r>
              <a:rPr lang="en-US" sz="1150" spc="-8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150" spc="-85" dirty="0" err="1">
                <a:latin typeface="Aptos Display" panose="020B0004020202020204" pitchFamily="34" charset="0"/>
                <a:cs typeface="Roboto"/>
              </a:rPr>
              <a:t>miyelom</a:t>
            </a:r>
            <a:r>
              <a:rPr lang="en-US" sz="1150" spc="-85" dirty="0">
                <a:latin typeface="Aptos Display" panose="020B0004020202020204" pitchFamily="34" charset="0"/>
                <a:cs typeface="Roboto"/>
              </a:rPr>
              <a:t> </a:t>
            </a:r>
            <a:r>
              <a:rPr lang="en-US" sz="1150" spc="-85" dirty="0" err="1">
                <a:latin typeface="Aptos Display" panose="020B0004020202020204" pitchFamily="34" charset="0"/>
                <a:cs typeface="Roboto"/>
              </a:rPr>
              <a:t>tedavilerinden</a:t>
            </a:r>
            <a:r>
              <a:rPr sz="1150" spc="-7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almıştır.</a:t>
            </a:r>
            <a:endParaRPr sz="1150" dirty="0">
              <a:latin typeface="Aptos Display" panose="020B0004020202020204" pitchFamily="34" charset="0"/>
              <a:cs typeface="Roboto"/>
            </a:endParaRPr>
          </a:p>
          <a:p>
            <a:pPr marL="284480" marR="667385" indent="-188595">
              <a:lnSpc>
                <a:spcPct val="116000"/>
              </a:lnSpc>
              <a:spcBef>
                <a:spcPts val="660"/>
              </a:spcBef>
              <a:buChar char="•"/>
              <a:tabLst>
                <a:tab pos="284480" algn="l"/>
              </a:tabLst>
            </a:pPr>
            <a:r>
              <a:rPr sz="1150" dirty="0">
                <a:latin typeface="Aptos Display" panose="020B0004020202020204" pitchFamily="34" charset="0"/>
                <a:cs typeface="Roboto"/>
              </a:rPr>
              <a:t>Hastaların</a:t>
            </a:r>
            <a:r>
              <a:rPr sz="1150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%31,5’inin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(n=78)</a:t>
            </a:r>
            <a:r>
              <a:rPr lang="en-US" sz="1150" dirty="0">
                <a:latin typeface="Aptos Display" panose="020B0004020202020204" pitchFamily="34" charset="0"/>
                <a:cs typeface="Roboto"/>
              </a:rPr>
              <a:t> ek </a:t>
            </a:r>
            <a:r>
              <a:rPr lang="en-US" sz="1150" dirty="0" err="1">
                <a:latin typeface="Aptos Display" panose="020B0004020202020204" pitchFamily="34" charset="0"/>
                <a:cs typeface="Roboto"/>
              </a:rPr>
              <a:t>olarak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bir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basamak</a:t>
            </a:r>
            <a:r>
              <a:rPr sz="1150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aldığı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ve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hastaların</a:t>
            </a:r>
            <a:r>
              <a:rPr sz="1150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%18,2’sinin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(n=45)</a:t>
            </a:r>
            <a:r>
              <a:rPr sz="1150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ise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birden</a:t>
            </a:r>
            <a:r>
              <a:rPr sz="1150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fazla</a:t>
            </a:r>
            <a:r>
              <a:rPr sz="1150" spc="-5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basamakta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tedavi</a:t>
            </a:r>
            <a:r>
              <a:rPr sz="1150" spc="-60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dirty="0">
                <a:latin typeface="Aptos Display" panose="020B0004020202020204" pitchFamily="34" charset="0"/>
                <a:cs typeface="Roboto"/>
              </a:rPr>
              <a:t>aldığı</a:t>
            </a:r>
            <a:r>
              <a:rPr sz="1150" spc="-65" dirty="0">
                <a:latin typeface="Aptos Display" panose="020B0004020202020204" pitchFamily="34" charset="0"/>
                <a:cs typeface="Roboto"/>
              </a:rPr>
              <a:t> </a:t>
            </a:r>
            <a:r>
              <a:rPr sz="1150" spc="-10" dirty="0">
                <a:latin typeface="Aptos Display" panose="020B0004020202020204" pitchFamily="34" charset="0"/>
                <a:cs typeface="Roboto"/>
              </a:rPr>
              <a:t>belirlenmiştir.</a:t>
            </a:r>
            <a:endParaRPr sz="1150" dirty="0">
              <a:latin typeface="Aptos Display" panose="020B0004020202020204" pitchFamily="34" charset="0"/>
              <a:cs typeface="Roboto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607203" y="1626898"/>
            <a:ext cx="717871" cy="717856"/>
            <a:chOff x="7753574" y="2823694"/>
            <a:chExt cx="982430" cy="982409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3574" y="2823694"/>
              <a:ext cx="982430" cy="9824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817496" y="2887601"/>
              <a:ext cx="854710" cy="854710"/>
            </a:xfrm>
            <a:custGeom>
              <a:avLst/>
              <a:gdLst/>
              <a:ahLst/>
              <a:cxnLst/>
              <a:rect l="l" t="t" r="r" b="b"/>
              <a:pathLst>
                <a:path w="854709" h="854710">
                  <a:moveTo>
                    <a:pt x="427295" y="0"/>
                  </a:moveTo>
                  <a:lnTo>
                    <a:pt x="380736" y="2507"/>
                  </a:lnTo>
                  <a:lnTo>
                    <a:pt x="335629" y="9855"/>
                  </a:lnTo>
                  <a:lnTo>
                    <a:pt x="292235" y="21784"/>
                  </a:lnTo>
                  <a:lnTo>
                    <a:pt x="250815" y="38032"/>
                  </a:lnTo>
                  <a:lnTo>
                    <a:pt x="211629" y="58340"/>
                  </a:lnTo>
                  <a:lnTo>
                    <a:pt x="174938" y="82445"/>
                  </a:lnTo>
                  <a:lnTo>
                    <a:pt x="141003" y="110089"/>
                  </a:lnTo>
                  <a:lnTo>
                    <a:pt x="110084" y="141009"/>
                  </a:lnTo>
                  <a:lnTo>
                    <a:pt x="82442" y="174945"/>
                  </a:lnTo>
                  <a:lnTo>
                    <a:pt x="58337" y="211637"/>
                  </a:lnTo>
                  <a:lnTo>
                    <a:pt x="38031" y="250824"/>
                  </a:lnTo>
                  <a:lnTo>
                    <a:pt x="21783" y="292245"/>
                  </a:lnTo>
                  <a:lnTo>
                    <a:pt x="9855" y="335639"/>
                  </a:lnTo>
                  <a:lnTo>
                    <a:pt x="2507" y="380746"/>
                  </a:lnTo>
                  <a:lnTo>
                    <a:pt x="0" y="427306"/>
                  </a:lnTo>
                  <a:lnTo>
                    <a:pt x="2507" y="473863"/>
                  </a:lnTo>
                  <a:lnTo>
                    <a:pt x="9855" y="518968"/>
                  </a:lnTo>
                  <a:lnTo>
                    <a:pt x="21783" y="562361"/>
                  </a:lnTo>
                  <a:lnTo>
                    <a:pt x="38031" y="603780"/>
                  </a:lnTo>
                  <a:lnTo>
                    <a:pt x="58337" y="642965"/>
                  </a:lnTo>
                  <a:lnTo>
                    <a:pt x="82442" y="679655"/>
                  </a:lnTo>
                  <a:lnTo>
                    <a:pt x="110084" y="713589"/>
                  </a:lnTo>
                  <a:lnTo>
                    <a:pt x="141003" y="744508"/>
                  </a:lnTo>
                  <a:lnTo>
                    <a:pt x="174938" y="772150"/>
                  </a:lnTo>
                  <a:lnTo>
                    <a:pt x="211629" y="796254"/>
                  </a:lnTo>
                  <a:lnTo>
                    <a:pt x="250815" y="816560"/>
                  </a:lnTo>
                  <a:lnTo>
                    <a:pt x="292235" y="832808"/>
                  </a:lnTo>
                  <a:lnTo>
                    <a:pt x="335629" y="844736"/>
                  </a:lnTo>
                  <a:lnTo>
                    <a:pt x="380736" y="852084"/>
                  </a:lnTo>
                  <a:lnTo>
                    <a:pt x="427295" y="854591"/>
                  </a:lnTo>
                  <a:lnTo>
                    <a:pt x="473851" y="852084"/>
                  </a:lnTo>
                  <a:lnTo>
                    <a:pt x="518955" y="844736"/>
                  </a:lnTo>
                  <a:lnTo>
                    <a:pt x="562347" y="832808"/>
                  </a:lnTo>
                  <a:lnTo>
                    <a:pt x="603767" y="816560"/>
                  </a:lnTo>
                  <a:lnTo>
                    <a:pt x="642952" y="796254"/>
                  </a:lnTo>
                  <a:lnTo>
                    <a:pt x="679643" y="772150"/>
                  </a:lnTo>
                  <a:lnTo>
                    <a:pt x="713579" y="744508"/>
                  </a:lnTo>
                  <a:lnTo>
                    <a:pt x="744500" y="713589"/>
                  </a:lnTo>
                  <a:lnTo>
                    <a:pt x="772143" y="679655"/>
                  </a:lnTo>
                  <a:lnTo>
                    <a:pt x="796249" y="642965"/>
                  </a:lnTo>
                  <a:lnTo>
                    <a:pt x="816557" y="603780"/>
                  </a:lnTo>
                  <a:lnTo>
                    <a:pt x="832806" y="562361"/>
                  </a:lnTo>
                  <a:lnTo>
                    <a:pt x="844735" y="518968"/>
                  </a:lnTo>
                  <a:lnTo>
                    <a:pt x="852084" y="473863"/>
                  </a:lnTo>
                  <a:lnTo>
                    <a:pt x="854591" y="427306"/>
                  </a:lnTo>
                  <a:lnTo>
                    <a:pt x="852084" y="380746"/>
                  </a:lnTo>
                  <a:lnTo>
                    <a:pt x="844735" y="335639"/>
                  </a:lnTo>
                  <a:lnTo>
                    <a:pt x="832806" y="292245"/>
                  </a:lnTo>
                  <a:lnTo>
                    <a:pt x="816557" y="250824"/>
                  </a:lnTo>
                  <a:lnTo>
                    <a:pt x="796249" y="211637"/>
                  </a:lnTo>
                  <a:lnTo>
                    <a:pt x="772143" y="174945"/>
                  </a:lnTo>
                  <a:lnTo>
                    <a:pt x="744500" y="141009"/>
                  </a:lnTo>
                  <a:lnTo>
                    <a:pt x="713579" y="110089"/>
                  </a:lnTo>
                  <a:lnTo>
                    <a:pt x="679643" y="82445"/>
                  </a:lnTo>
                  <a:lnTo>
                    <a:pt x="642952" y="58340"/>
                  </a:lnTo>
                  <a:lnTo>
                    <a:pt x="603767" y="38032"/>
                  </a:lnTo>
                  <a:lnTo>
                    <a:pt x="562347" y="21784"/>
                  </a:lnTo>
                  <a:lnTo>
                    <a:pt x="518955" y="9855"/>
                  </a:lnTo>
                  <a:lnTo>
                    <a:pt x="473851" y="2507"/>
                  </a:lnTo>
                  <a:lnTo>
                    <a:pt x="427295" y="0"/>
                  </a:lnTo>
                  <a:close/>
                </a:path>
              </a:pathLst>
            </a:custGeom>
            <a:ln w="9591">
              <a:solidFill>
                <a:srgbClr val="122856"/>
              </a:solidFill>
            </a:ln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951707" y="3021998"/>
              <a:ext cx="594995" cy="526415"/>
            </a:xfrm>
            <a:custGeom>
              <a:avLst/>
              <a:gdLst/>
              <a:ahLst/>
              <a:cxnLst/>
              <a:rect l="l" t="t" r="r" b="b"/>
              <a:pathLst>
                <a:path w="594995" h="526414">
                  <a:moveTo>
                    <a:pt x="302701" y="0"/>
                  </a:moveTo>
                  <a:lnTo>
                    <a:pt x="261992" y="20264"/>
                  </a:lnTo>
                  <a:lnTo>
                    <a:pt x="1905" y="470742"/>
                  </a:lnTo>
                  <a:lnTo>
                    <a:pt x="0" y="477841"/>
                  </a:lnTo>
                  <a:lnTo>
                    <a:pt x="8" y="485119"/>
                  </a:lnTo>
                  <a:lnTo>
                    <a:pt x="3238" y="501081"/>
                  </a:lnTo>
                  <a:lnTo>
                    <a:pt x="12057" y="514148"/>
                  </a:lnTo>
                  <a:lnTo>
                    <a:pt x="25132" y="522956"/>
                  </a:lnTo>
                  <a:lnTo>
                    <a:pt x="41140" y="526185"/>
                  </a:lnTo>
                  <a:lnTo>
                    <a:pt x="561333" y="526185"/>
                  </a:lnTo>
                  <a:lnTo>
                    <a:pt x="568422" y="524280"/>
                  </a:lnTo>
                  <a:lnTo>
                    <a:pt x="574684" y="520667"/>
                  </a:lnTo>
                  <a:lnTo>
                    <a:pt x="586926" y="509862"/>
                  </a:lnTo>
                  <a:lnTo>
                    <a:pt x="587969" y="507725"/>
                  </a:lnTo>
                  <a:lnTo>
                    <a:pt x="562192" y="507725"/>
                  </a:lnTo>
                  <a:lnTo>
                    <a:pt x="554108" y="507568"/>
                  </a:lnTo>
                  <a:lnTo>
                    <a:pt x="41140" y="507568"/>
                  </a:lnTo>
                  <a:lnTo>
                    <a:pt x="32383" y="505817"/>
                  </a:lnTo>
                  <a:lnTo>
                    <a:pt x="25326" y="501081"/>
                  </a:lnTo>
                  <a:lnTo>
                    <a:pt x="22038" y="496312"/>
                  </a:lnTo>
                  <a:lnTo>
                    <a:pt x="20385" y="493873"/>
                  </a:lnTo>
                  <a:lnTo>
                    <a:pt x="18596" y="485119"/>
                  </a:lnTo>
                  <a:lnTo>
                    <a:pt x="18704" y="480700"/>
                  </a:lnTo>
                  <a:lnTo>
                    <a:pt x="278106" y="29572"/>
                  </a:lnTo>
                  <a:lnTo>
                    <a:pt x="300329" y="18418"/>
                  </a:lnTo>
                  <a:lnTo>
                    <a:pt x="332169" y="18418"/>
                  </a:lnTo>
                  <a:lnTo>
                    <a:pt x="329623" y="14012"/>
                  </a:lnTo>
                  <a:lnTo>
                    <a:pt x="324429" y="8819"/>
                  </a:lnTo>
                  <a:lnTo>
                    <a:pt x="318178" y="5206"/>
                  </a:lnTo>
                  <a:lnTo>
                    <a:pt x="302701" y="0"/>
                  </a:lnTo>
                  <a:close/>
                </a:path>
                <a:path w="594995" h="526414">
                  <a:moveTo>
                    <a:pt x="332169" y="18418"/>
                  </a:moveTo>
                  <a:lnTo>
                    <a:pt x="300329" y="18418"/>
                  </a:lnTo>
                  <a:lnTo>
                    <a:pt x="308807" y="21237"/>
                  </a:lnTo>
                  <a:lnTo>
                    <a:pt x="312273" y="23227"/>
                  </a:lnTo>
                  <a:lnTo>
                    <a:pt x="315152" y="26106"/>
                  </a:lnTo>
                  <a:lnTo>
                    <a:pt x="573584" y="473789"/>
                  </a:lnTo>
                  <a:lnTo>
                    <a:pt x="577814" y="480700"/>
                  </a:lnTo>
                  <a:lnTo>
                    <a:pt x="577814" y="489401"/>
                  </a:lnTo>
                  <a:lnTo>
                    <a:pt x="573584" y="496312"/>
                  </a:lnTo>
                  <a:lnTo>
                    <a:pt x="569689" y="503390"/>
                  </a:lnTo>
                  <a:lnTo>
                    <a:pt x="562192" y="507725"/>
                  </a:lnTo>
                  <a:lnTo>
                    <a:pt x="587969" y="507725"/>
                  </a:lnTo>
                  <a:lnTo>
                    <a:pt x="593836" y="495693"/>
                  </a:lnTo>
                  <a:lnTo>
                    <a:pt x="594847" y="481140"/>
                  </a:lnTo>
                  <a:lnTo>
                    <a:pt x="594929" y="479967"/>
                  </a:lnTo>
                  <a:lnTo>
                    <a:pt x="589720" y="464491"/>
                  </a:lnTo>
                  <a:lnTo>
                    <a:pt x="332169" y="18418"/>
                  </a:lnTo>
                  <a:close/>
                </a:path>
                <a:path w="594995" h="526414">
                  <a:moveTo>
                    <a:pt x="297603" y="405508"/>
                  </a:moveTo>
                  <a:lnTo>
                    <a:pt x="284744" y="408119"/>
                  </a:lnTo>
                  <a:lnTo>
                    <a:pt x="274249" y="415211"/>
                  </a:lnTo>
                  <a:lnTo>
                    <a:pt x="267180" y="425721"/>
                  </a:lnTo>
                  <a:lnTo>
                    <a:pt x="264599" y="438586"/>
                  </a:lnTo>
                  <a:lnTo>
                    <a:pt x="267205" y="451451"/>
                  </a:lnTo>
                  <a:lnTo>
                    <a:pt x="274297" y="461949"/>
                  </a:lnTo>
                  <a:lnTo>
                    <a:pt x="284810" y="469019"/>
                  </a:lnTo>
                  <a:lnTo>
                    <a:pt x="297676" y="471601"/>
                  </a:lnTo>
                  <a:lnTo>
                    <a:pt x="310426" y="469019"/>
                  </a:lnTo>
                  <a:lnTo>
                    <a:pt x="320971" y="461949"/>
                  </a:lnTo>
                  <a:lnTo>
                    <a:pt x="328071" y="451451"/>
                  </a:lnTo>
                  <a:lnTo>
                    <a:pt x="330685" y="438586"/>
                  </a:lnTo>
                  <a:lnTo>
                    <a:pt x="328087" y="425721"/>
                  </a:lnTo>
                  <a:lnTo>
                    <a:pt x="321006" y="415211"/>
                  </a:lnTo>
                  <a:lnTo>
                    <a:pt x="310497" y="408119"/>
                  </a:lnTo>
                  <a:lnTo>
                    <a:pt x="297603" y="405508"/>
                  </a:lnTo>
                  <a:close/>
                </a:path>
                <a:path w="594995" h="526414">
                  <a:moveTo>
                    <a:pt x="300493" y="135705"/>
                  </a:moveTo>
                  <a:lnTo>
                    <a:pt x="296381" y="135705"/>
                  </a:lnTo>
                  <a:lnTo>
                    <a:pt x="282642" y="138481"/>
                  </a:lnTo>
                  <a:lnTo>
                    <a:pt x="271214" y="146193"/>
                  </a:lnTo>
                  <a:lnTo>
                    <a:pt x="263512" y="157629"/>
                  </a:lnTo>
                  <a:lnTo>
                    <a:pt x="260693" y="171631"/>
                  </a:lnTo>
                  <a:lnTo>
                    <a:pt x="260745" y="173578"/>
                  </a:lnTo>
                  <a:lnTo>
                    <a:pt x="271750" y="374043"/>
                  </a:lnTo>
                  <a:lnTo>
                    <a:pt x="296525" y="397488"/>
                  </a:lnTo>
                  <a:lnTo>
                    <a:pt x="298692" y="397488"/>
                  </a:lnTo>
                  <a:lnTo>
                    <a:pt x="334481" y="173578"/>
                  </a:lnTo>
                  <a:lnTo>
                    <a:pt x="332412" y="159440"/>
                  </a:lnTo>
                  <a:lnTo>
                    <a:pt x="325329" y="147601"/>
                  </a:lnTo>
                  <a:lnTo>
                    <a:pt x="314325" y="139283"/>
                  </a:lnTo>
                  <a:lnTo>
                    <a:pt x="300493" y="135705"/>
                  </a:lnTo>
                  <a:close/>
                </a:path>
              </a:pathLst>
            </a:custGeom>
            <a:solidFill>
              <a:srgbClr val="122856"/>
            </a:solidFill>
          </p:spPr>
          <p:txBody>
            <a:bodyPr wrap="square" lIns="0" tIns="0" rIns="0" bIns="0" rtlCol="0"/>
            <a:lstStyle/>
            <a:p>
              <a:endParaRPr sz="1090">
                <a:latin typeface="Aptos Display" panose="020B0004020202020204" pitchFamily="34" charset="0"/>
              </a:endParaRPr>
            </a:p>
          </p:txBody>
        </p:sp>
      </p:grpSp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8921" y="2748595"/>
            <a:ext cx="885000" cy="884994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4896506" y="2806169"/>
            <a:ext cx="770129" cy="770129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4755" y="0"/>
                </a:moveTo>
                <a:lnTo>
                  <a:pt x="587381" y="1741"/>
                </a:lnTo>
                <a:lnTo>
                  <a:pt x="540953" y="6882"/>
                </a:lnTo>
                <a:lnTo>
                  <a:pt x="495594" y="15302"/>
                </a:lnTo>
                <a:lnTo>
                  <a:pt x="451426" y="26876"/>
                </a:lnTo>
                <a:lnTo>
                  <a:pt x="408571" y="41483"/>
                </a:lnTo>
                <a:lnTo>
                  <a:pt x="367154" y="58999"/>
                </a:lnTo>
                <a:lnTo>
                  <a:pt x="327296" y="79302"/>
                </a:lnTo>
                <a:lnTo>
                  <a:pt x="289120" y="102269"/>
                </a:lnTo>
                <a:lnTo>
                  <a:pt x="252748" y="127777"/>
                </a:lnTo>
                <a:lnTo>
                  <a:pt x="218305" y="155704"/>
                </a:lnTo>
                <a:lnTo>
                  <a:pt x="185911" y="185926"/>
                </a:lnTo>
                <a:lnTo>
                  <a:pt x="155691" y="218321"/>
                </a:lnTo>
                <a:lnTo>
                  <a:pt x="127766" y="252766"/>
                </a:lnTo>
                <a:lnTo>
                  <a:pt x="102260" y="289139"/>
                </a:lnTo>
                <a:lnTo>
                  <a:pt x="79295" y="327316"/>
                </a:lnTo>
                <a:lnTo>
                  <a:pt x="58994" y="367175"/>
                </a:lnTo>
                <a:lnTo>
                  <a:pt x="41479" y="408594"/>
                </a:lnTo>
                <a:lnTo>
                  <a:pt x="26874" y="451449"/>
                </a:lnTo>
                <a:lnTo>
                  <a:pt x="15300" y="495617"/>
                </a:lnTo>
                <a:lnTo>
                  <a:pt x="6882" y="540976"/>
                </a:lnTo>
                <a:lnTo>
                  <a:pt x="1740" y="587403"/>
                </a:lnTo>
                <a:lnTo>
                  <a:pt x="0" y="634776"/>
                </a:lnTo>
                <a:lnTo>
                  <a:pt x="1740" y="682150"/>
                </a:lnTo>
                <a:lnTo>
                  <a:pt x="6882" y="728578"/>
                </a:lnTo>
                <a:lnTo>
                  <a:pt x="15300" y="773938"/>
                </a:lnTo>
                <a:lnTo>
                  <a:pt x="26874" y="818106"/>
                </a:lnTo>
                <a:lnTo>
                  <a:pt x="41479" y="860961"/>
                </a:lnTo>
                <a:lnTo>
                  <a:pt x="58994" y="902379"/>
                </a:lnTo>
                <a:lnTo>
                  <a:pt x="79295" y="942238"/>
                </a:lnTo>
                <a:lnTo>
                  <a:pt x="102260" y="980415"/>
                </a:lnTo>
                <a:lnTo>
                  <a:pt x="127766" y="1016786"/>
                </a:lnTo>
                <a:lnTo>
                  <a:pt x="155691" y="1051231"/>
                </a:lnTo>
                <a:lnTo>
                  <a:pt x="185911" y="1083625"/>
                </a:lnTo>
                <a:lnTo>
                  <a:pt x="218305" y="1113846"/>
                </a:lnTo>
                <a:lnTo>
                  <a:pt x="252748" y="1141771"/>
                </a:lnTo>
                <a:lnTo>
                  <a:pt x="289120" y="1167278"/>
                </a:lnTo>
                <a:lnTo>
                  <a:pt x="327296" y="1190244"/>
                </a:lnTo>
                <a:lnTo>
                  <a:pt x="367154" y="1210546"/>
                </a:lnTo>
                <a:lnTo>
                  <a:pt x="408571" y="1228061"/>
                </a:lnTo>
                <a:lnTo>
                  <a:pt x="451426" y="1242667"/>
                </a:lnTo>
                <a:lnTo>
                  <a:pt x="495594" y="1254241"/>
                </a:lnTo>
                <a:lnTo>
                  <a:pt x="540953" y="1262660"/>
                </a:lnTo>
                <a:lnTo>
                  <a:pt x="587381" y="1267801"/>
                </a:lnTo>
                <a:lnTo>
                  <a:pt x="634755" y="1269542"/>
                </a:lnTo>
                <a:lnTo>
                  <a:pt x="682126" y="1267801"/>
                </a:lnTo>
                <a:lnTo>
                  <a:pt x="728552" y="1262660"/>
                </a:lnTo>
                <a:lnTo>
                  <a:pt x="773910" y="1254241"/>
                </a:lnTo>
                <a:lnTo>
                  <a:pt x="818078" y="1242667"/>
                </a:lnTo>
                <a:lnTo>
                  <a:pt x="860932" y="1228061"/>
                </a:lnTo>
                <a:lnTo>
                  <a:pt x="902349" y="1210546"/>
                </a:lnTo>
                <a:lnTo>
                  <a:pt x="942208" y="1190244"/>
                </a:lnTo>
                <a:lnTo>
                  <a:pt x="980384" y="1167278"/>
                </a:lnTo>
                <a:lnTo>
                  <a:pt x="1016757" y="1141771"/>
                </a:lnTo>
                <a:lnTo>
                  <a:pt x="1051201" y="1113846"/>
                </a:lnTo>
                <a:lnTo>
                  <a:pt x="1083596" y="1083625"/>
                </a:lnTo>
                <a:lnTo>
                  <a:pt x="1113818" y="1051231"/>
                </a:lnTo>
                <a:lnTo>
                  <a:pt x="1141744" y="1016786"/>
                </a:lnTo>
                <a:lnTo>
                  <a:pt x="1167252" y="980415"/>
                </a:lnTo>
                <a:lnTo>
                  <a:pt x="1190219" y="942238"/>
                </a:lnTo>
                <a:lnTo>
                  <a:pt x="1210522" y="902379"/>
                </a:lnTo>
                <a:lnTo>
                  <a:pt x="1228038" y="860961"/>
                </a:lnTo>
                <a:lnTo>
                  <a:pt x="1242644" y="818106"/>
                </a:lnTo>
                <a:lnTo>
                  <a:pt x="1254219" y="773938"/>
                </a:lnTo>
                <a:lnTo>
                  <a:pt x="1262638" y="728578"/>
                </a:lnTo>
                <a:lnTo>
                  <a:pt x="1267780" y="682150"/>
                </a:lnTo>
                <a:lnTo>
                  <a:pt x="1269521" y="634776"/>
                </a:lnTo>
                <a:lnTo>
                  <a:pt x="1267780" y="587403"/>
                </a:lnTo>
                <a:lnTo>
                  <a:pt x="1262638" y="540976"/>
                </a:lnTo>
                <a:lnTo>
                  <a:pt x="1254219" y="495617"/>
                </a:lnTo>
                <a:lnTo>
                  <a:pt x="1242644" y="451449"/>
                </a:lnTo>
                <a:lnTo>
                  <a:pt x="1228038" y="408594"/>
                </a:lnTo>
                <a:lnTo>
                  <a:pt x="1210522" y="367175"/>
                </a:lnTo>
                <a:lnTo>
                  <a:pt x="1190219" y="327316"/>
                </a:lnTo>
                <a:lnTo>
                  <a:pt x="1167252" y="289139"/>
                </a:lnTo>
                <a:lnTo>
                  <a:pt x="1141744" y="252766"/>
                </a:lnTo>
                <a:lnTo>
                  <a:pt x="1113818" y="218321"/>
                </a:lnTo>
                <a:lnTo>
                  <a:pt x="1083596" y="185926"/>
                </a:lnTo>
                <a:lnTo>
                  <a:pt x="1051201" y="155704"/>
                </a:lnTo>
                <a:lnTo>
                  <a:pt x="1016757" y="127777"/>
                </a:lnTo>
                <a:lnTo>
                  <a:pt x="980384" y="102269"/>
                </a:lnTo>
                <a:lnTo>
                  <a:pt x="942208" y="79302"/>
                </a:lnTo>
                <a:lnTo>
                  <a:pt x="902349" y="58999"/>
                </a:lnTo>
                <a:lnTo>
                  <a:pt x="860932" y="41483"/>
                </a:lnTo>
                <a:lnTo>
                  <a:pt x="818078" y="26876"/>
                </a:lnTo>
                <a:lnTo>
                  <a:pt x="773910" y="15302"/>
                </a:lnTo>
                <a:lnTo>
                  <a:pt x="728552" y="6882"/>
                </a:lnTo>
                <a:lnTo>
                  <a:pt x="682126" y="1741"/>
                </a:lnTo>
                <a:lnTo>
                  <a:pt x="634755" y="0"/>
                </a:lnTo>
                <a:close/>
              </a:path>
            </a:pathLst>
          </a:custGeom>
          <a:ln w="14250">
            <a:solidFill>
              <a:srgbClr val="122856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8921" y="3891515"/>
            <a:ext cx="885000" cy="884994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4896506" y="3949089"/>
            <a:ext cx="770129" cy="770129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4755" y="0"/>
                </a:moveTo>
                <a:lnTo>
                  <a:pt x="587381" y="1741"/>
                </a:lnTo>
                <a:lnTo>
                  <a:pt x="540953" y="6882"/>
                </a:lnTo>
                <a:lnTo>
                  <a:pt x="495594" y="15302"/>
                </a:lnTo>
                <a:lnTo>
                  <a:pt x="451426" y="26876"/>
                </a:lnTo>
                <a:lnTo>
                  <a:pt x="408571" y="41483"/>
                </a:lnTo>
                <a:lnTo>
                  <a:pt x="367154" y="58999"/>
                </a:lnTo>
                <a:lnTo>
                  <a:pt x="327296" y="79302"/>
                </a:lnTo>
                <a:lnTo>
                  <a:pt x="289120" y="102269"/>
                </a:lnTo>
                <a:lnTo>
                  <a:pt x="252748" y="127777"/>
                </a:lnTo>
                <a:lnTo>
                  <a:pt x="218305" y="155704"/>
                </a:lnTo>
                <a:lnTo>
                  <a:pt x="185911" y="185926"/>
                </a:lnTo>
                <a:lnTo>
                  <a:pt x="155691" y="218321"/>
                </a:lnTo>
                <a:lnTo>
                  <a:pt x="127766" y="252766"/>
                </a:lnTo>
                <a:lnTo>
                  <a:pt x="102260" y="289139"/>
                </a:lnTo>
                <a:lnTo>
                  <a:pt x="79295" y="327316"/>
                </a:lnTo>
                <a:lnTo>
                  <a:pt x="58994" y="367175"/>
                </a:lnTo>
                <a:lnTo>
                  <a:pt x="41479" y="408594"/>
                </a:lnTo>
                <a:lnTo>
                  <a:pt x="26874" y="451449"/>
                </a:lnTo>
                <a:lnTo>
                  <a:pt x="15300" y="495617"/>
                </a:lnTo>
                <a:lnTo>
                  <a:pt x="6882" y="540976"/>
                </a:lnTo>
                <a:lnTo>
                  <a:pt x="1740" y="587403"/>
                </a:lnTo>
                <a:lnTo>
                  <a:pt x="0" y="634776"/>
                </a:lnTo>
                <a:lnTo>
                  <a:pt x="1740" y="682150"/>
                </a:lnTo>
                <a:lnTo>
                  <a:pt x="6882" y="728578"/>
                </a:lnTo>
                <a:lnTo>
                  <a:pt x="15300" y="773938"/>
                </a:lnTo>
                <a:lnTo>
                  <a:pt x="26874" y="818106"/>
                </a:lnTo>
                <a:lnTo>
                  <a:pt x="41479" y="860961"/>
                </a:lnTo>
                <a:lnTo>
                  <a:pt x="58994" y="902379"/>
                </a:lnTo>
                <a:lnTo>
                  <a:pt x="79295" y="942238"/>
                </a:lnTo>
                <a:lnTo>
                  <a:pt x="102260" y="980415"/>
                </a:lnTo>
                <a:lnTo>
                  <a:pt x="127766" y="1016786"/>
                </a:lnTo>
                <a:lnTo>
                  <a:pt x="155691" y="1051231"/>
                </a:lnTo>
                <a:lnTo>
                  <a:pt x="185911" y="1083625"/>
                </a:lnTo>
                <a:lnTo>
                  <a:pt x="218305" y="1113846"/>
                </a:lnTo>
                <a:lnTo>
                  <a:pt x="252748" y="1141771"/>
                </a:lnTo>
                <a:lnTo>
                  <a:pt x="289120" y="1167278"/>
                </a:lnTo>
                <a:lnTo>
                  <a:pt x="327296" y="1190244"/>
                </a:lnTo>
                <a:lnTo>
                  <a:pt x="367154" y="1210546"/>
                </a:lnTo>
                <a:lnTo>
                  <a:pt x="408571" y="1228061"/>
                </a:lnTo>
                <a:lnTo>
                  <a:pt x="451426" y="1242667"/>
                </a:lnTo>
                <a:lnTo>
                  <a:pt x="495594" y="1254241"/>
                </a:lnTo>
                <a:lnTo>
                  <a:pt x="540953" y="1262660"/>
                </a:lnTo>
                <a:lnTo>
                  <a:pt x="587381" y="1267801"/>
                </a:lnTo>
                <a:lnTo>
                  <a:pt x="634755" y="1269542"/>
                </a:lnTo>
                <a:lnTo>
                  <a:pt x="682126" y="1267801"/>
                </a:lnTo>
                <a:lnTo>
                  <a:pt x="728552" y="1262660"/>
                </a:lnTo>
                <a:lnTo>
                  <a:pt x="773910" y="1254241"/>
                </a:lnTo>
                <a:lnTo>
                  <a:pt x="818078" y="1242667"/>
                </a:lnTo>
                <a:lnTo>
                  <a:pt x="860932" y="1228061"/>
                </a:lnTo>
                <a:lnTo>
                  <a:pt x="902349" y="1210546"/>
                </a:lnTo>
                <a:lnTo>
                  <a:pt x="942208" y="1190244"/>
                </a:lnTo>
                <a:lnTo>
                  <a:pt x="980384" y="1167278"/>
                </a:lnTo>
                <a:lnTo>
                  <a:pt x="1016757" y="1141771"/>
                </a:lnTo>
                <a:lnTo>
                  <a:pt x="1051201" y="1113846"/>
                </a:lnTo>
                <a:lnTo>
                  <a:pt x="1083596" y="1083625"/>
                </a:lnTo>
                <a:lnTo>
                  <a:pt x="1113818" y="1051231"/>
                </a:lnTo>
                <a:lnTo>
                  <a:pt x="1141744" y="1016786"/>
                </a:lnTo>
                <a:lnTo>
                  <a:pt x="1167252" y="980415"/>
                </a:lnTo>
                <a:lnTo>
                  <a:pt x="1190219" y="942238"/>
                </a:lnTo>
                <a:lnTo>
                  <a:pt x="1210522" y="902379"/>
                </a:lnTo>
                <a:lnTo>
                  <a:pt x="1228038" y="860961"/>
                </a:lnTo>
                <a:lnTo>
                  <a:pt x="1242644" y="818106"/>
                </a:lnTo>
                <a:lnTo>
                  <a:pt x="1254219" y="773938"/>
                </a:lnTo>
                <a:lnTo>
                  <a:pt x="1262638" y="728578"/>
                </a:lnTo>
                <a:lnTo>
                  <a:pt x="1267780" y="682150"/>
                </a:lnTo>
                <a:lnTo>
                  <a:pt x="1269521" y="634776"/>
                </a:lnTo>
                <a:lnTo>
                  <a:pt x="1267780" y="587403"/>
                </a:lnTo>
                <a:lnTo>
                  <a:pt x="1262638" y="540976"/>
                </a:lnTo>
                <a:lnTo>
                  <a:pt x="1254219" y="495617"/>
                </a:lnTo>
                <a:lnTo>
                  <a:pt x="1242644" y="451449"/>
                </a:lnTo>
                <a:lnTo>
                  <a:pt x="1228038" y="408594"/>
                </a:lnTo>
                <a:lnTo>
                  <a:pt x="1210522" y="367175"/>
                </a:lnTo>
                <a:lnTo>
                  <a:pt x="1190219" y="327316"/>
                </a:lnTo>
                <a:lnTo>
                  <a:pt x="1167252" y="289139"/>
                </a:lnTo>
                <a:lnTo>
                  <a:pt x="1141744" y="252766"/>
                </a:lnTo>
                <a:lnTo>
                  <a:pt x="1113818" y="218321"/>
                </a:lnTo>
                <a:lnTo>
                  <a:pt x="1083596" y="185926"/>
                </a:lnTo>
                <a:lnTo>
                  <a:pt x="1051201" y="155704"/>
                </a:lnTo>
                <a:lnTo>
                  <a:pt x="1016757" y="127777"/>
                </a:lnTo>
                <a:lnTo>
                  <a:pt x="980384" y="102269"/>
                </a:lnTo>
                <a:lnTo>
                  <a:pt x="942208" y="79302"/>
                </a:lnTo>
                <a:lnTo>
                  <a:pt x="902349" y="58999"/>
                </a:lnTo>
                <a:lnTo>
                  <a:pt x="860932" y="41483"/>
                </a:lnTo>
                <a:lnTo>
                  <a:pt x="818078" y="26876"/>
                </a:lnTo>
                <a:lnTo>
                  <a:pt x="773910" y="15302"/>
                </a:lnTo>
                <a:lnTo>
                  <a:pt x="728552" y="6882"/>
                </a:lnTo>
                <a:lnTo>
                  <a:pt x="682126" y="1741"/>
                </a:lnTo>
                <a:lnTo>
                  <a:pt x="634755" y="0"/>
                </a:lnTo>
                <a:close/>
              </a:path>
            </a:pathLst>
          </a:custGeom>
          <a:ln w="14250">
            <a:solidFill>
              <a:srgbClr val="122856"/>
            </a:solidFill>
          </a:ln>
        </p:spPr>
        <p:txBody>
          <a:bodyPr wrap="square" lIns="0" tIns="0" rIns="0" bIns="0" rtlCol="0"/>
          <a:lstStyle/>
          <a:p>
            <a:endParaRPr sz="1090">
              <a:latin typeface="Aptos Display" panose="020B00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66138" y="2827123"/>
            <a:ext cx="629581" cy="348043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4335" b="1" spc="100" dirty="0">
                <a:solidFill>
                  <a:srgbClr val="7B1B33"/>
                </a:solidFill>
                <a:latin typeface="Aptos Display" panose="020B0004020202020204" pitchFamily="34" charset="0"/>
                <a:cs typeface="Arial Black" panose="020B0A04020102020204"/>
              </a:rPr>
              <a:t>92</a:t>
            </a:r>
          </a:p>
          <a:p>
            <a:pPr marL="12700">
              <a:lnSpc>
                <a:spcPct val="100000"/>
              </a:lnSpc>
              <a:spcBef>
                <a:spcPts val="6260"/>
              </a:spcBef>
            </a:pPr>
            <a:r>
              <a:rPr sz="4335" b="1" spc="100" dirty="0">
                <a:solidFill>
                  <a:srgbClr val="7B1B33"/>
                </a:solidFill>
                <a:latin typeface="Aptos Display" panose="020B0004020202020204" pitchFamily="34" charset="0"/>
                <a:cs typeface="Arial Black" panose="020B0A04020102020204"/>
              </a:rPr>
              <a:t>99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04410" y="6555578"/>
            <a:ext cx="2929956" cy="121920"/>
          </a:xfrm>
          <a:prstGeom prst="rect">
            <a:avLst/>
          </a:prstGeom>
        </p:spPr>
        <p:txBody>
          <a:bodyPr vert="horz" wrap="square" lIns="0" tIns="1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90" b="1" dirty="0">
                <a:latin typeface="Aptos Display" panose="020B0004020202020204" pitchFamily="34" charset="0"/>
                <a:cs typeface="Roboto"/>
              </a:rPr>
              <a:t>Referans:</a:t>
            </a:r>
            <a:r>
              <a:rPr sz="790" b="1" spc="2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b="1" dirty="0">
                <a:latin typeface="Aptos Display" panose="020B0004020202020204" pitchFamily="34" charset="0"/>
                <a:cs typeface="Roboto"/>
              </a:rPr>
              <a:t>1.</a:t>
            </a:r>
            <a:r>
              <a:rPr lang="tr-TR" sz="790" b="1" spc="370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 err="1">
                <a:latin typeface="Aptos Display" panose="020B0004020202020204" pitchFamily="34" charset="0"/>
                <a:cs typeface="Roboto"/>
              </a:rPr>
              <a:t>Mateos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spc="-25" dirty="0">
                <a:latin typeface="Aptos Display" panose="020B0004020202020204" pitchFamily="34" charset="0"/>
                <a:cs typeface="Roboto"/>
              </a:rPr>
              <a:t>MV,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et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al.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Leukemia.</a:t>
            </a:r>
            <a:r>
              <a:rPr sz="790" spc="25" dirty="0">
                <a:latin typeface="Aptos Display" panose="020B0004020202020204" pitchFamily="34" charset="0"/>
                <a:cs typeface="Roboto"/>
              </a:rPr>
              <a:t> </a:t>
            </a:r>
            <a:r>
              <a:rPr sz="790" dirty="0">
                <a:latin typeface="Aptos Display" panose="020B0004020202020204" pitchFamily="34" charset="0"/>
                <a:cs typeface="Roboto"/>
              </a:rPr>
              <a:t>2022;36(5):1371-</a:t>
            </a:r>
            <a:r>
              <a:rPr sz="790" spc="-10" dirty="0">
                <a:latin typeface="Aptos Display" panose="020B0004020202020204" pitchFamily="34" charset="0"/>
                <a:cs typeface="Roboto"/>
              </a:rPr>
              <a:t>1376.</a:t>
            </a:r>
            <a:endParaRPr sz="790" dirty="0">
              <a:latin typeface="Aptos Display" panose="020B0004020202020204" pitchFamily="34" charset="0"/>
              <a:cs typeface="Roboto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4019" y="5309440"/>
            <a:ext cx="11164817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LocoMMotion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Çalışması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: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Üçlü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Sınıf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Maruziyetli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spc="100" dirty="0" err="1">
                <a:latin typeface="Aptos Display" panose="020B0004020202020204" pitchFamily="34" charset="0"/>
                <a:cs typeface="Arial Black" panose="020B0A04020102020204"/>
              </a:rPr>
              <a:t>MM’li</a:t>
            </a:r>
            <a:r>
              <a:rPr lang="en-US" sz="1455" spc="100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248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hastada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gerçek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hayatta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standart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tedavinin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etkililiğini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inceleyen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prospektif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müdahaleci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olmayan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çok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uluslu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bir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çalışmadır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. 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Çalışma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63’ü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Avrupa'da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olan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ve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Belçika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Fransa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Almanya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İtalya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Hollanda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Polonya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Rusya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,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İspanya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ve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Birleşik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Krallık’ı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içeren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toplam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76 </a:t>
            </a:r>
            <a:r>
              <a:rPr lang="en-US" sz="1455" dirty="0" err="1">
                <a:latin typeface="Aptos Display" panose="020B0004020202020204" pitchFamily="34" charset="0"/>
                <a:cs typeface="Arial Black" panose="020B0A04020102020204"/>
              </a:rPr>
              <a:t>merkezde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gerçekleşmiştir.</a:t>
            </a:r>
            <a:r>
              <a:rPr lang="en-US" sz="1455" baseline="30000" dirty="0">
                <a:latin typeface="Aptos Display" panose="020B0004020202020204" pitchFamily="34" charset="0"/>
                <a:cs typeface="Arial Black" panose="020B0A04020102020204"/>
              </a:rPr>
              <a:t>1</a:t>
            </a:r>
            <a:r>
              <a:rPr lang="en-US" sz="1455" dirty="0">
                <a:latin typeface="Aptos Display" panose="020B0004020202020204" pitchFamily="34" charset="0"/>
                <a:cs typeface="Arial Black" panose="020B0A04020102020204"/>
              </a:rPr>
              <a:t> </a:t>
            </a:r>
            <a:endParaRPr lang="en-US" sz="1455" dirty="0"/>
          </a:p>
        </p:txBody>
      </p:sp>
      <p:sp>
        <p:nvSpPr>
          <p:cNvPr id="2" name="TextBox 1"/>
          <p:cNvSpPr txBox="1"/>
          <p:nvPr/>
        </p:nvSpPr>
        <p:spPr>
          <a:xfrm>
            <a:off x="6093295" y="6542585"/>
            <a:ext cx="6096504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90" dirty="0"/>
              <a:t/>
            </a:r>
            <a:br>
              <a:rPr lang="en-US" sz="1090" dirty="0"/>
            </a:br>
            <a:r>
              <a:rPr lang="en-US" sz="73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EM-TUR-ELR-0007 (Version 1.0)</a:t>
            </a:r>
            <a:endParaRPr lang="en-US" sz="7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76140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Birinci veya ikinci </a:t>
            </a:r>
            <a:r>
              <a:rPr lang="tr-TR" sz="3200" b="1" dirty="0" err="1">
                <a:latin typeface="+mn-lt"/>
              </a:rPr>
              <a:t>relaps</a:t>
            </a:r>
            <a:r>
              <a:rPr lang="tr-TR" sz="3200" b="1" dirty="0">
                <a:latin typeface="+mn-lt"/>
              </a:rPr>
              <a:t> 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2133356"/>
          <a:ext cx="10515600" cy="3743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Miyelomlu çoğu hasta zaman içinde seri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relapslar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yaşar ve sonuçta mevcut ajanların tümünü veya çoğunu alırlar.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 ve/veya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refrakter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MM'li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hastalar için onaylanmış 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birçok tedavi kombinasyonu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vardır.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Relaps MM için tedavi seçiminde dikkate alınması gereken durumlar: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Önceki tedavi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Tedaviye alınan yanıt 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Önceki kullandığı ajanlardan hangilerine duyarlı veya dirençli olduğu bilgisi. 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duyarlı mı? </a:t>
                      </a:r>
                      <a:r>
                        <a:rPr kumimoji="0" lang="tr-T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tr-T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dirençli mi?</a:t>
                      </a:r>
                    </a:p>
                    <a:p>
                      <a:pPr marL="685800" marR="0" lvl="1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 bilgi ikinci veya üçüncü basamak tedavinin önemli bir belirleyicisidir, çünkü bu </a:t>
                      </a:r>
                      <a:r>
                        <a:rPr kumimoji="0" lang="tr-T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endikasyonda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kullanılan rejimlerin çoğu lenalidomid içerir.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5139</Words>
  <Application>Microsoft Office PowerPoint</Application>
  <PresentationFormat>Özel</PresentationFormat>
  <Paragraphs>724</Paragraphs>
  <Slides>64</Slides>
  <Notes>2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5" baseType="lpstr">
      <vt:lpstr>Office Teması</vt:lpstr>
      <vt:lpstr>Relaps ve Refrakter Miyelom Tedavisi</vt:lpstr>
      <vt:lpstr>  Relaps ve Refrakter Hastalık </vt:lpstr>
      <vt:lpstr> Her relaps hastalık tedavi edilmeli midir?  Tedavi zamanlaması ne olmalıdır? </vt:lpstr>
      <vt:lpstr>Tedaviye direnç olasılığının artmasıyla birlikte yanıt süresi kısaldığı için MM tedavisi her bir tedavi basamağıyla birlikte giderek daha kompleks bir hal almaktadır.1-3</vt:lpstr>
      <vt:lpstr>MM ilerlediğinde, tedavi kararlarının karmaşıklığını artıran birçok faktör vardır.1</vt:lpstr>
      <vt:lpstr>Yanıt oranı ve yanıt derinliği, genellikle her tedavi basamağı ile birlikte azalır.1</vt:lpstr>
      <vt:lpstr>Üçlü Sınıf Maruziyetli MM hastalarında yanıt derinliği, yanıt süresi ve sağkalım ile ilişkili olabilir.1</vt:lpstr>
      <vt:lpstr>Üçlü Sınıf Maruziyetli MM hastalarındaki kötü sonuçlar ve net bir standart tedavinin eksikliği, yeni ve geliştirilmiş tedavilere yönelik karşılanmamış bir ihtiyacı ortaya koymaktadır.1</vt:lpstr>
      <vt:lpstr>Birinci veya ikinci relaps </vt:lpstr>
      <vt:lpstr>PowerPoint Sunusu</vt:lpstr>
      <vt:lpstr>Lenalidomid Duyarlı Hastada  Birinci veya İkinci Relapsta  Tedavi Yaklaşımı</vt:lpstr>
      <vt:lpstr>Daratumumab, lenalidomid, deksametazon  (DRd)</vt:lpstr>
      <vt:lpstr>Daratumumab, lenalidomid, deksametazon  (DRd)</vt:lpstr>
      <vt:lpstr> Carfilzomib, lenalidomid, deksametazon  (KRd) </vt:lpstr>
      <vt:lpstr>  İksazomib, lenalidomid, deksametazon  (IRd) </vt:lpstr>
      <vt:lpstr>Elotuzumab, lenalidomid, deksametazon  (ERd)</vt:lpstr>
      <vt:lpstr>Lenalidomid Refrakter Hastada  Birinci veya İkinci Relapsta  Tedavi Yaklaşımı</vt:lpstr>
      <vt:lpstr>Daratumumab, bortezomib, deksametazon  (DVd)</vt:lpstr>
      <vt:lpstr>Bortezomib, pomalidomid, deksametazon  (VPd)</vt:lpstr>
      <vt:lpstr>Lenalidomid ve Bortezomib Refrakter Hastada  Birinci veya İkinci Relapsta  Tedavi Yaklaşımı </vt:lpstr>
      <vt:lpstr>Daratumumab, Karfilzomib, Deksametazon  (DKd)</vt:lpstr>
      <vt:lpstr>Isatuksimab, karfilzomib, deksametazon  (IsaKd)</vt:lpstr>
      <vt:lpstr>Daratumumab, pomalidomid, deksametazon  (DPd)</vt:lpstr>
      <vt:lpstr> İsatuximab, pomalidomid, deksametazon  (IsaPd) </vt:lpstr>
      <vt:lpstr>Elotuzumab, pomalidomid, deksametazon  (EPd)</vt:lpstr>
      <vt:lpstr>Lenalidomid ve Daratumumab'a Refrakter Hastada  Birinci veya İkinci Relapsta  Tedavi Yaklaşımı </vt:lpstr>
      <vt:lpstr>Carfilzomib, Pomalidomid, Deksametazon  (KPd)</vt:lpstr>
      <vt:lpstr>Bortezomib, Siklofosfamid, Deksametazon  (VCd)</vt:lpstr>
      <vt:lpstr>Selinexor, Bortezomib, Deksametazon  (SVd)</vt:lpstr>
      <vt:lpstr>Kırılgan Hastalar</vt:lpstr>
      <vt:lpstr>Kırılgan Hastalar için  İki ilaçlı rejimler</vt:lpstr>
      <vt:lpstr>Agresif hastalık</vt:lpstr>
      <vt:lpstr>Üçüncü veya daha sonraki relaps</vt:lpstr>
      <vt:lpstr> Üçüncü veya daha sonraki relaps Penta-refrakter hastalığı olmayan hastalara yaklaşım </vt:lpstr>
      <vt:lpstr> Üçüncü veya daha sonraki relaps Penta-refrakter hastalığı olan hastalara yaklaşım </vt:lpstr>
      <vt:lpstr> Üçüncü veya daha sonraki relaps Penta-refrakter hastalığı olan hastalara yaklaşım </vt:lpstr>
      <vt:lpstr>Penta refrakter ancak Anti BCMA ve alkilleyici ajanlara refrakter olmayan hasta için tedavi seçenekleri</vt:lpstr>
      <vt:lpstr> Anti BCMA ve alkilleyici ajanlara refrakter olmayan hasta  Kimerik antijen reseptörü T hücreleri </vt:lpstr>
      <vt:lpstr> Anti BCMA ve alkilleyici ajanlara refrakter olmayan hasta  Kimerik antijen reseptörü T hücreleri </vt:lpstr>
      <vt:lpstr> Anti BCMA ve alkilleyici ajanlara refrakter olmayan hasta  Kimerik antijen reseptörü T hücreleri </vt:lpstr>
      <vt:lpstr>PowerPoint Sunusu</vt:lpstr>
      <vt:lpstr>Anti BCMA ve alkilleyici ajanlara refrakter olmayan hasta  Bispesifik T hücre bağlayıcıları (BiTE'ler)</vt:lpstr>
      <vt:lpstr>Anti BCMA ve alkilleyici ajanlara refrakter olmayan hasta  Bispesifik T hücre bağlayıcıları (BiTE'ler)</vt:lpstr>
      <vt:lpstr>Anti BCMA ve alkilleyici ajanlara refrakter olmayan hasta  Bispesifik T hücre bağlayıcıları (BiTE'ler)</vt:lpstr>
      <vt:lpstr>Bispesifiklere direnç / Etkinlik kaybı</vt:lpstr>
      <vt:lpstr>Belantamab mafodotin</vt:lpstr>
      <vt:lpstr>Anti BCMA ve alkilleyici ajanlara refrakter olmayan hasta Alkile Edici Ajanlar</vt:lpstr>
      <vt:lpstr>VDT-PACE</vt:lpstr>
      <vt:lpstr> DCEP </vt:lpstr>
      <vt:lpstr> Bendamustin </vt:lpstr>
      <vt:lpstr>Penta refrakter ve Anti BCMA ve alkilleyici ajanlara refrakter olan hasta için tedavi seçenekleri</vt:lpstr>
      <vt:lpstr>Anti BCMA ve alkilleyici ajanlara refrakter olan hasta Talquetamab  </vt:lpstr>
      <vt:lpstr>Cereblon E3 Ligaz Modulatörleri (CelMods)</vt:lpstr>
      <vt:lpstr>PowerPoint Sunusu</vt:lpstr>
      <vt:lpstr>CelMods</vt:lpstr>
      <vt:lpstr> </vt:lpstr>
      <vt:lpstr>PowerPoint Sunusu</vt:lpstr>
      <vt:lpstr>PowerPoint Sunusu</vt:lpstr>
      <vt:lpstr>Venetoklaks t(11;14) pozitif MM</vt:lpstr>
      <vt:lpstr>MM’da Check-point inhibitörleri</vt:lpstr>
      <vt:lpstr>Potansiyel yeni hedefler</vt:lpstr>
      <vt:lpstr>ÖZET</vt:lpstr>
      <vt:lpstr>ÖZET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Relaps Ve Refrakter Miyelom Tedavisinde Hangi Kombinasyonlar Ne Zaman Tercih Edilmeli?</dc:title>
  <dc:creator>İ.D</dc:creator>
  <cp:lastModifiedBy>EAS</cp:lastModifiedBy>
  <cp:revision>163</cp:revision>
  <dcterms:created xsi:type="dcterms:W3CDTF">2023-09-12T01:11:00Z</dcterms:created>
  <dcterms:modified xsi:type="dcterms:W3CDTF">2025-06-27T19:23:38Z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E46639BDE1E54B7BA6303F2784AC49BA_13</vt:lpwstr>
  </property>
  <property fmtid="{D5CDD505-2E9C-101B-9397-08002B2CF9AE}" pid="3" name="KSOProductBuildVer">
    <vt:lpwstr>1033-12.2.0.21546</vt:lpwstr>
  </property>
</Properties>
</file>